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 id="2147483720" r:id="rId9"/>
    <p:sldMasterId id="2147483732" r:id="rId10"/>
    <p:sldMasterId id="2147483744" r:id="rId11"/>
    <p:sldMasterId id="2147483756" r:id="rId12"/>
    <p:sldMasterId id="2147483768" r:id="rId13"/>
    <p:sldMasterId id="2147483780" r:id="rId14"/>
    <p:sldMasterId id="2147483792" r:id="rId15"/>
    <p:sldMasterId id="2147483804" r:id="rId16"/>
    <p:sldMasterId id="2147483816" r:id="rId17"/>
    <p:sldMasterId id="2147483828" r:id="rId18"/>
    <p:sldMasterId id="2147483840" r:id="rId19"/>
    <p:sldMasterId id="2147483852" r:id="rId20"/>
    <p:sldMasterId id="2147483864" r:id="rId21"/>
    <p:sldMasterId id="2147483876" r:id="rId22"/>
  </p:sldMasterIdLst>
  <p:notesMasterIdLst>
    <p:notesMasterId r:id="rId41"/>
  </p:notesMasterIdLst>
  <p:sldIdLst>
    <p:sldId id="302" r:id="rId23"/>
    <p:sldId id="322" r:id="rId24"/>
    <p:sldId id="277" r:id="rId25"/>
    <p:sldId id="335" r:id="rId26"/>
    <p:sldId id="323" r:id="rId27"/>
    <p:sldId id="325" r:id="rId28"/>
    <p:sldId id="324" r:id="rId29"/>
    <p:sldId id="331" r:id="rId30"/>
    <p:sldId id="332" r:id="rId31"/>
    <p:sldId id="334" r:id="rId32"/>
    <p:sldId id="309" r:id="rId33"/>
    <p:sldId id="310" r:id="rId34"/>
    <p:sldId id="308" r:id="rId35"/>
    <p:sldId id="340" r:id="rId36"/>
    <p:sldId id="336" r:id="rId37"/>
    <p:sldId id="337" r:id="rId38"/>
    <p:sldId id="338" r:id="rId39"/>
    <p:sldId id="33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08EA0C-8559-4C01-BE65-D070EFBA4876}">
          <p14:sldIdLst>
            <p14:sldId id="302"/>
            <p14:sldId id="322"/>
            <p14:sldId id="277"/>
            <p14:sldId id="335"/>
            <p14:sldId id="323"/>
            <p14:sldId id="325"/>
          </p14:sldIdLst>
        </p14:section>
        <p14:section name="Untitled Section" id="{B4763E44-1B2B-4C3A-A556-796D7D38F10A}">
          <p14:sldIdLst>
            <p14:sldId id="324"/>
            <p14:sldId id="331"/>
            <p14:sldId id="332"/>
            <p14:sldId id="334"/>
            <p14:sldId id="309"/>
            <p14:sldId id="310"/>
            <p14:sldId id="308"/>
            <p14:sldId id="340"/>
            <p14:sldId id="336"/>
            <p14:sldId id="337"/>
            <p14:sldId id="338"/>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85125" autoAdjust="0"/>
  </p:normalViewPr>
  <p:slideViewPr>
    <p:cSldViewPr snapToGrid="0">
      <p:cViewPr varScale="1">
        <p:scale>
          <a:sx n="99" d="100"/>
          <a:sy n="99" d="100"/>
        </p:scale>
        <p:origin x="10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20" Type="http://schemas.openxmlformats.org/officeDocument/2006/relationships/slideMaster" Target="slideMasters/slideMaster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25988-BF1F-425D-B367-5E767C7E8B6D}" type="datetimeFigureOut">
              <a:rPr lang="en-US" smtClean="0"/>
              <a:t>12/11/2014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98EE7-0C56-4C63-A937-E7BC63BF8FCF}" type="slidenum">
              <a:rPr lang="en-US" smtClean="0"/>
              <a:t>‹#›</a:t>
            </a:fld>
            <a:endParaRPr lang="en-US"/>
          </a:p>
        </p:txBody>
      </p:sp>
    </p:spTree>
    <p:extLst>
      <p:ext uri="{BB962C8B-B14F-4D97-AF65-F5344CB8AC3E}">
        <p14:creationId xmlns:p14="http://schemas.microsoft.com/office/powerpoint/2010/main" val="138914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1</a:t>
            </a:fld>
            <a:endParaRPr lang="en-US"/>
          </a:p>
        </p:txBody>
      </p:sp>
    </p:spTree>
    <p:extLst>
      <p:ext uri="{BB962C8B-B14F-4D97-AF65-F5344CB8AC3E}">
        <p14:creationId xmlns:p14="http://schemas.microsoft.com/office/powerpoint/2010/main" val="331470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Metadata Instance is represented</a:t>
            </a:r>
            <a:r>
              <a:rPr lang="en-US" baseline="0" dirty="0" smtClean="0"/>
              <a:t> by the actual values in the fields.  The Model provides the names of the blanks, the shape of the fields i.e. data type, field length etc.  You can then populate those with instances.  These instances can be persisted in Mist using an In Memory version of the Instance.  They can also be persisted to a more durable form such as an Excel spreadsheet or a Database.  This get particularly useful when you can complete a framework for your metadata.  Then most of the work you complete on a day to day basis is actually able to be automated as simple as filling out this form.  </a:t>
            </a:r>
            <a:endParaRPr lang="en-US" dirty="0" smtClean="0"/>
          </a:p>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10</a:t>
            </a:fld>
            <a:endParaRPr lang="en-US"/>
          </a:p>
        </p:txBody>
      </p:sp>
    </p:spTree>
    <p:extLst>
      <p:ext uri="{BB962C8B-B14F-4D97-AF65-F5344CB8AC3E}">
        <p14:creationId xmlns:p14="http://schemas.microsoft.com/office/powerpoint/2010/main" val="399575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could probably be cut as you can cover this in talking points, but here it is, if you like</a:t>
            </a:r>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11</a:t>
            </a:fld>
            <a:endParaRPr lang="en-US"/>
          </a:p>
        </p:txBody>
      </p:sp>
    </p:spTree>
    <p:extLst>
      <p:ext uri="{BB962C8B-B14F-4D97-AF65-F5344CB8AC3E}">
        <p14:creationId xmlns:p14="http://schemas.microsoft.com/office/powerpoint/2010/main" val="116856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basics covered</a:t>
            </a:r>
            <a:r>
              <a:rPr lang="en-US" baseline="0" dirty="0" smtClean="0"/>
              <a:t> in </a:t>
            </a:r>
            <a:r>
              <a:rPr lang="en-AU" baseline="0" dirty="0" smtClean="0"/>
              <a:t>W02 - Moving ETL Loads to Azure Part1. Not to much detail here rather refer to the sessions that can be found on BimlScript.com</a:t>
            </a:r>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12</a:t>
            </a:fld>
            <a:endParaRPr lang="en-US"/>
          </a:p>
        </p:txBody>
      </p:sp>
    </p:spTree>
    <p:extLst>
      <p:ext uri="{BB962C8B-B14F-4D97-AF65-F5344CB8AC3E}">
        <p14:creationId xmlns:p14="http://schemas.microsoft.com/office/powerpoint/2010/main" val="1454968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13</a:t>
            </a:fld>
            <a:endParaRPr lang="en-US"/>
          </a:p>
        </p:txBody>
      </p:sp>
    </p:spTree>
    <p:extLst>
      <p:ext uri="{BB962C8B-B14F-4D97-AF65-F5344CB8AC3E}">
        <p14:creationId xmlns:p14="http://schemas.microsoft.com/office/powerpoint/2010/main" val="343898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14</a:t>
            </a:fld>
            <a:endParaRPr lang="en-US"/>
          </a:p>
        </p:txBody>
      </p:sp>
    </p:spTree>
    <p:extLst>
      <p:ext uri="{BB962C8B-B14F-4D97-AF65-F5344CB8AC3E}">
        <p14:creationId xmlns:p14="http://schemas.microsoft.com/office/powerpoint/2010/main" val="13100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some additional resources</a:t>
            </a:r>
            <a:r>
              <a:rPr lang="en-AU" baseline="0" dirty="0" smtClean="0"/>
              <a:t> for further updates and information</a:t>
            </a:r>
            <a:endParaRPr lang="en-AU" dirty="0"/>
          </a:p>
        </p:txBody>
      </p:sp>
      <p:sp>
        <p:nvSpPr>
          <p:cNvPr id="4" name="Slide Number Placeholder 3"/>
          <p:cNvSpPr>
            <a:spLocks noGrp="1"/>
          </p:cNvSpPr>
          <p:nvPr>
            <p:ph type="sldNum" sz="quarter" idx="10"/>
          </p:nvPr>
        </p:nvSpPr>
        <p:spPr/>
        <p:txBody>
          <a:bodyPr/>
          <a:lstStyle/>
          <a:p>
            <a:fld id="{E9E2FD49-AE15-45D1-8280-A8823B8B47FF}" type="slidenum">
              <a:rPr lang="en-US" smtClean="0"/>
              <a:t>15</a:t>
            </a:fld>
            <a:endParaRPr lang="en-US"/>
          </a:p>
        </p:txBody>
      </p:sp>
    </p:spTree>
    <p:extLst>
      <p:ext uri="{BB962C8B-B14F-4D97-AF65-F5344CB8AC3E}">
        <p14:creationId xmlns:p14="http://schemas.microsoft.com/office/powerpoint/2010/main" val="858150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some additional resources</a:t>
            </a:r>
            <a:r>
              <a:rPr lang="en-AU" baseline="0" dirty="0" smtClean="0"/>
              <a:t> for further updates and information</a:t>
            </a:r>
            <a:endParaRPr lang="en-AU" dirty="0"/>
          </a:p>
        </p:txBody>
      </p:sp>
      <p:sp>
        <p:nvSpPr>
          <p:cNvPr id="4" name="Slide Number Placeholder 3"/>
          <p:cNvSpPr>
            <a:spLocks noGrp="1"/>
          </p:cNvSpPr>
          <p:nvPr>
            <p:ph type="sldNum" sz="quarter" idx="10"/>
          </p:nvPr>
        </p:nvSpPr>
        <p:spPr/>
        <p:txBody>
          <a:bodyPr/>
          <a:lstStyle/>
          <a:p>
            <a:fld id="{E9E2FD49-AE15-45D1-8280-A8823B8B47FF}" type="slidenum">
              <a:rPr lang="en-US" smtClean="0"/>
              <a:t>16</a:t>
            </a:fld>
            <a:endParaRPr lang="en-US"/>
          </a:p>
        </p:txBody>
      </p:sp>
    </p:spTree>
    <p:extLst>
      <p:ext uri="{BB962C8B-B14F-4D97-AF65-F5344CB8AC3E}">
        <p14:creationId xmlns:p14="http://schemas.microsoft.com/office/powerpoint/2010/main" val="11523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17</a:t>
            </a:fld>
            <a:endParaRPr lang="en-US"/>
          </a:p>
        </p:txBody>
      </p:sp>
    </p:spTree>
    <p:extLst>
      <p:ext uri="{BB962C8B-B14F-4D97-AF65-F5344CB8AC3E}">
        <p14:creationId xmlns:p14="http://schemas.microsoft.com/office/powerpoint/2010/main" val="1107562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18</a:t>
            </a:fld>
            <a:endParaRPr lang="en-US"/>
          </a:p>
        </p:txBody>
      </p:sp>
    </p:spTree>
    <p:extLst>
      <p:ext uri="{BB962C8B-B14F-4D97-AF65-F5344CB8AC3E}">
        <p14:creationId xmlns:p14="http://schemas.microsoft.com/office/powerpoint/2010/main" val="248291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2</a:t>
            </a:fld>
            <a:endParaRPr lang="en-US"/>
          </a:p>
        </p:txBody>
      </p:sp>
    </p:spTree>
    <p:extLst>
      <p:ext uri="{BB962C8B-B14F-4D97-AF65-F5344CB8AC3E}">
        <p14:creationId xmlns:p14="http://schemas.microsoft.com/office/powerpoint/2010/main" val="410274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could probably be cut as you can cover this in talking points, but here it is, if you like</a:t>
            </a:r>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3</a:t>
            </a:fld>
            <a:endParaRPr lang="en-US"/>
          </a:p>
        </p:txBody>
      </p:sp>
    </p:spTree>
    <p:extLst>
      <p:ext uri="{BB962C8B-B14F-4D97-AF65-F5344CB8AC3E}">
        <p14:creationId xmlns:p14="http://schemas.microsoft.com/office/powerpoint/2010/main" val="2571363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4</a:t>
            </a:fld>
            <a:endParaRPr lang="en-US"/>
          </a:p>
        </p:txBody>
      </p:sp>
    </p:spTree>
    <p:extLst>
      <p:ext uri="{BB962C8B-B14F-4D97-AF65-F5344CB8AC3E}">
        <p14:creationId xmlns:p14="http://schemas.microsoft.com/office/powerpoint/2010/main" val="183795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5</a:t>
            </a:fld>
            <a:endParaRPr lang="en-US"/>
          </a:p>
        </p:txBody>
      </p:sp>
    </p:spTree>
    <p:extLst>
      <p:ext uri="{BB962C8B-B14F-4D97-AF65-F5344CB8AC3E}">
        <p14:creationId xmlns:p14="http://schemas.microsoft.com/office/powerpoint/2010/main" val="260951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6294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7</a:t>
            </a:fld>
            <a:endParaRPr lang="en-US"/>
          </a:p>
        </p:txBody>
      </p:sp>
    </p:spTree>
    <p:extLst>
      <p:ext uri="{BB962C8B-B14F-4D97-AF65-F5344CB8AC3E}">
        <p14:creationId xmlns:p14="http://schemas.microsoft.com/office/powerpoint/2010/main" val="400552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phase</a:t>
            </a:r>
            <a:r>
              <a:rPr lang="en-US" baseline="0" dirty="0" smtClean="0"/>
              <a:t> A, the BI Developer who is hand crafting the implementation and the Metadata Developer are roughly equivalent in productivity.  The BI Developer knows what they are doing and can quickly begin work.  The Metadata Developer is also able to grasp the simple generation tasks and solve roughly the same amount of issues after a short amount of time.  Then we enter the dangerous phase for Meta-programming.  The developer has to stop, they might have to create a framework to manage the metadata due to complexity, they might have to spike and take time to solve a more complex problem. In the meantime the BI Developer is out there continuing forward and very likely bashing the metadata approach as a waste of time and not worth the effort.  Then the Meta-programmer overcomes the delaying factor and finishes the project relatively shortly after in Phase C.  However, the BI Developer who is hand crafting all of these objects is out there with no answers as to when they are going to finish and the business is anguishing in disgust at all of the needs that are going unmet.  </a:t>
            </a:r>
          </a:p>
          <a:p>
            <a:r>
              <a:rPr lang="en-US" baseline="0" dirty="0" smtClean="0"/>
              <a:t>&lt;Remove below for brevity&gt;</a:t>
            </a:r>
          </a:p>
          <a:p>
            <a:r>
              <a:rPr lang="en-US" baseline="0" dirty="0" smtClean="0"/>
              <a:t>We want to help get you to the productive phase quicker.  </a:t>
            </a:r>
            <a:r>
              <a:rPr lang="en-US" baseline="0" dirty="0" err="1" smtClean="0"/>
              <a:t>Biml</a:t>
            </a:r>
            <a:r>
              <a:rPr lang="en-US" baseline="0" dirty="0" smtClean="0"/>
              <a:t> is no exception to the rule however, many frameworks out there are great for getting you 80% of what you need in a short amount of time and then you run into that one thing that you can’t solve and you spend endless amounts of time trying to solve and in many cases have to abandon the implementation.  You will need to grow into </a:t>
            </a:r>
            <a:r>
              <a:rPr lang="en-US" baseline="0" dirty="0" err="1" smtClean="0"/>
              <a:t>Biml</a:t>
            </a:r>
            <a:r>
              <a:rPr lang="en-US" baseline="0" dirty="0" smtClean="0"/>
              <a:t> but at least here we can show you that you can solve most problems as soon as you understand it.</a:t>
            </a:r>
            <a:endParaRPr lang="en-US" dirty="0" smtClean="0"/>
          </a:p>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8</a:t>
            </a:fld>
            <a:endParaRPr lang="en-US"/>
          </a:p>
        </p:txBody>
      </p:sp>
    </p:spTree>
    <p:extLst>
      <p:ext uri="{BB962C8B-B14F-4D97-AF65-F5344CB8AC3E}">
        <p14:creationId xmlns:p14="http://schemas.microsoft.com/office/powerpoint/2010/main" val="340806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metadata model is the scaffolding for the types of data you are going to collect in use with your metadata programming.  This is similar to a</a:t>
            </a:r>
            <a:r>
              <a:rPr lang="en-US" baseline="0" dirty="0" smtClean="0"/>
              <a:t> form that you have to fill out.  The form has fields that have a name and it is expected that you would fill out the form with the correct type of data in each blank.  </a:t>
            </a:r>
            <a:endParaRPr lang="en-US" dirty="0" smtClean="0"/>
          </a:p>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9</a:t>
            </a:fld>
            <a:endParaRPr lang="en-US"/>
          </a:p>
        </p:txBody>
      </p:sp>
    </p:spTree>
    <p:extLst>
      <p:ext uri="{BB962C8B-B14F-4D97-AF65-F5344CB8AC3E}">
        <p14:creationId xmlns:p14="http://schemas.microsoft.com/office/powerpoint/2010/main" val="3447875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pic>
        <p:nvPicPr>
          <p:cNvPr id="6" name="Picture 2" descr="Bim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278" y="609601"/>
            <a:ext cx="3525323" cy="1235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1" y="706724"/>
            <a:ext cx="3412554" cy="1040829"/>
          </a:xfrm>
          <a:prstGeom prst="rect">
            <a:avLst/>
          </a:prstGeom>
        </p:spPr>
      </p:pic>
    </p:spTree>
    <p:extLst>
      <p:ext uri="{BB962C8B-B14F-4D97-AF65-F5344CB8AC3E}">
        <p14:creationId xmlns:p14="http://schemas.microsoft.com/office/powerpoint/2010/main" val="8805088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28">
                <a:latin typeface="Segoe UI Light" panose="020B0502040204020203" pitchFamily="34" charset="0"/>
                <a:cs typeface="Segoe UI Light" panose="020B0502040204020203" pitchFamily="34" charset="0"/>
              </a:defRPr>
            </a:lvl1pPr>
            <a:lvl2pPr marL="457196" indent="0">
              <a:buNone/>
              <a:defRPr sz="2778"/>
            </a:lvl2pPr>
            <a:lvl3pPr marL="914391" indent="0">
              <a:buNone/>
              <a:defRPr sz="2403"/>
            </a:lvl3pPr>
            <a:lvl4pPr marL="1371587" indent="0">
              <a:buNone/>
              <a:defRPr sz="2027"/>
            </a:lvl4pPr>
            <a:lvl5pPr marL="1828783" indent="0">
              <a:buNone/>
              <a:defRPr sz="2027"/>
            </a:lvl5pPr>
            <a:lvl6pPr marL="2285978" indent="0">
              <a:buNone/>
              <a:defRPr sz="2027"/>
            </a:lvl6pPr>
            <a:lvl7pPr marL="2743174" indent="0">
              <a:buNone/>
              <a:defRPr sz="2027"/>
            </a:lvl7pPr>
            <a:lvl8pPr marL="3200370" indent="0">
              <a:buNone/>
              <a:defRPr sz="2027"/>
            </a:lvl8pPr>
            <a:lvl9pPr marL="3657565" indent="0">
              <a:buNone/>
              <a:defRPr sz="2027"/>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51577199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527764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0834440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916073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2004205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240830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176857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8364302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349230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2802103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34723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64650390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286596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657578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784827"/>
            <a:ext cx="7117680" cy="133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11967323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5153757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79" b="0" cap="all">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27">
                <a:solidFill>
                  <a:srgbClr val="009DDC"/>
                </a:solidFill>
                <a:latin typeface="Segoe UI Light" panose="020B0502040204020203" pitchFamily="34" charset="0"/>
                <a:cs typeface="Segoe UI Light" panose="020B0502040204020203" pitchFamily="34" charset="0"/>
              </a:defRPr>
            </a:lvl1pPr>
            <a:lvl2pPr marL="457196" indent="0">
              <a:buNone/>
              <a:defRPr sz="1802">
                <a:solidFill>
                  <a:schemeClr val="tx1">
                    <a:tint val="75000"/>
                  </a:schemeClr>
                </a:solidFill>
              </a:defRPr>
            </a:lvl2pPr>
            <a:lvl3pPr marL="914391" indent="0">
              <a:buNone/>
              <a:defRPr sz="1577">
                <a:solidFill>
                  <a:schemeClr val="tx1">
                    <a:tint val="75000"/>
                  </a:schemeClr>
                </a:solidFill>
              </a:defRPr>
            </a:lvl3pPr>
            <a:lvl4pPr marL="1371587" indent="0">
              <a:buNone/>
              <a:defRPr sz="1427">
                <a:solidFill>
                  <a:schemeClr val="tx1">
                    <a:tint val="75000"/>
                  </a:schemeClr>
                </a:solidFill>
              </a:defRPr>
            </a:lvl4pPr>
            <a:lvl5pPr marL="1828783" indent="0">
              <a:buNone/>
              <a:defRPr sz="1427">
                <a:solidFill>
                  <a:schemeClr val="tx1">
                    <a:tint val="75000"/>
                  </a:schemeClr>
                </a:solidFill>
              </a:defRPr>
            </a:lvl5pPr>
            <a:lvl6pPr marL="2285978" indent="0">
              <a:buNone/>
              <a:defRPr sz="1427">
                <a:solidFill>
                  <a:schemeClr val="tx1">
                    <a:tint val="75000"/>
                  </a:schemeClr>
                </a:solidFill>
              </a:defRPr>
            </a:lvl6pPr>
            <a:lvl7pPr marL="2743174" indent="0">
              <a:buNone/>
              <a:defRPr sz="1427">
                <a:solidFill>
                  <a:schemeClr val="tx1">
                    <a:tint val="75000"/>
                  </a:schemeClr>
                </a:solidFill>
              </a:defRPr>
            </a:lvl7pPr>
            <a:lvl8pPr marL="3200370" indent="0">
              <a:buNone/>
              <a:defRPr sz="1427">
                <a:solidFill>
                  <a:schemeClr val="tx1">
                    <a:tint val="75000"/>
                  </a:schemeClr>
                </a:solidFill>
              </a:defRPr>
            </a:lvl8pPr>
            <a:lvl9pPr marL="3657565" indent="0">
              <a:buNone/>
              <a:defRPr sz="1427">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2" cstate="print"/>
          <a:stretch>
            <a:fillRect/>
          </a:stretch>
        </p:blipFill>
        <p:spPr>
          <a:xfrm>
            <a:off x="2540000" y="2211803"/>
            <a:ext cx="7103533" cy="1389821"/>
          </a:xfrm>
          <a:prstGeom prst="rect">
            <a:avLst/>
          </a:prstGeom>
        </p:spPr>
      </p:pic>
      <p:pic>
        <p:nvPicPr>
          <p:cNvPr id="5" name="Picture 4" descr="biglogo.jpg"/>
          <p:cNvPicPr>
            <a:picLocks noChangeAspect="1"/>
          </p:cNvPicPr>
          <p:nvPr/>
        </p:nvPicPr>
        <p:blipFill>
          <a:blip r:embed="rId2" cstate="print"/>
          <a:stretch>
            <a:fillRect/>
          </a:stretch>
        </p:blipFill>
        <p:spPr>
          <a:xfrm>
            <a:off x="2540000" y="2211803"/>
            <a:ext cx="7103533" cy="1389821"/>
          </a:xfrm>
          <a:prstGeom prst="rect">
            <a:avLst/>
          </a:prstGeom>
        </p:spPr>
      </p:pic>
      <p:sp>
        <p:nvSpPr>
          <p:cNvPr id="6"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46278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69928613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685801"/>
            <a:ext cx="5386917"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0" y="1325563"/>
            <a:ext cx="5386917"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685801"/>
            <a:ext cx="5389033"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9" y="1325563"/>
            <a:ext cx="5389033"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17885582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19911802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1892195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2"/>
            <a:ext cx="6815667" cy="5853113"/>
          </a:xfrm>
        </p:spPr>
        <p:txBody>
          <a:bodyPr/>
          <a:lstStyle>
            <a:lvl1pPr>
              <a:defRPr sz="3228">
                <a:latin typeface="Segoe UI Light" panose="020B0502040204020203" pitchFamily="34" charset="0"/>
                <a:cs typeface="Segoe UI Light" panose="020B0502040204020203" pitchFamily="34" charset="0"/>
              </a:defRPr>
            </a:lvl1pPr>
            <a:lvl2pPr>
              <a:defRPr sz="2778">
                <a:latin typeface="Segoe UI Light" panose="020B0502040204020203" pitchFamily="34" charset="0"/>
                <a:cs typeface="Segoe UI Light" panose="020B0502040204020203" pitchFamily="34" charset="0"/>
              </a:defRPr>
            </a:lvl2pPr>
            <a:lvl3pPr>
              <a:defRPr sz="2403">
                <a:latin typeface="Segoe UI Light" panose="020B0502040204020203" pitchFamily="34" charset="0"/>
                <a:cs typeface="Segoe UI Light" panose="020B0502040204020203" pitchFamily="34" charset="0"/>
              </a:defRPr>
            </a:lvl3pPr>
            <a:lvl4pPr>
              <a:defRPr sz="2027">
                <a:latin typeface="Segoe UI Light" panose="020B0502040204020203" pitchFamily="34" charset="0"/>
                <a:cs typeface="Segoe UI Light" panose="020B0502040204020203" pitchFamily="34" charset="0"/>
              </a:defRPr>
            </a:lvl4pPr>
            <a:lvl5pPr>
              <a:defRPr sz="2027">
                <a:latin typeface="Segoe UI Light" panose="020B0502040204020203" pitchFamily="34" charset="0"/>
                <a:cs typeface="Segoe UI Light" panose="020B0502040204020203" pitchFamily="34" charset="0"/>
              </a:defRPr>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02204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3393186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28">
                <a:latin typeface="Segoe UI Light" panose="020B0502040204020203" pitchFamily="34" charset="0"/>
                <a:cs typeface="Segoe UI Light" panose="020B0502040204020203" pitchFamily="34" charset="0"/>
              </a:defRPr>
            </a:lvl1pPr>
            <a:lvl2pPr marL="457196" indent="0">
              <a:buNone/>
              <a:defRPr sz="2778"/>
            </a:lvl2pPr>
            <a:lvl3pPr marL="914391" indent="0">
              <a:buNone/>
              <a:defRPr sz="2403"/>
            </a:lvl3pPr>
            <a:lvl4pPr marL="1371587" indent="0">
              <a:buNone/>
              <a:defRPr sz="2027"/>
            </a:lvl4pPr>
            <a:lvl5pPr marL="1828783" indent="0">
              <a:buNone/>
              <a:defRPr sz="2027"/>
            </a:lvl5pPr>
            <a:lvl6pPr marL="2285978" indent="0">
              <a:buNone/>
              <a:defRPr sz="2027"/>
            </a:lvl6pPr>
            <a:lvl7pPr marL="2743174" indent="0">
              <a:buNone/>
              <a:defRPr sz="2027"/>
            </a:lvl7pPr>
            <a:lvl8pPr marL="3200370" indent="0">
              <a:buNone/>
              <a:defRPr sz="2027"/>
            </a:lvl8pPr>
            <a:lvl9pPr marL="3657565" indent="0">
              <a:buNone/>
              <a:defRPr sz="2027"/>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46852275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90281713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65709805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9357203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41470010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3426760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9994610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255720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748897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46067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41927172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9407661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860332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8468664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7189071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158377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882548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5561444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9527139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0105548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8296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6556001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055571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626124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4767291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559537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960693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7376822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865736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6886680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327582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3274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1977826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1558748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385895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670254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700978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9303341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693938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7485145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289801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23029969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273837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7569384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087706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3133712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0074013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6559672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9496785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574206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3950095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1466662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1712670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51981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1164076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01396438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41343930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5979620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106243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4766917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2935684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6439846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111301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7137606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65023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5476788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0232373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058338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807719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1529717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7666523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92034002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69192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549393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853532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71207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0101557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5128369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0695996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92323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4715171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223530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872861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294901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143000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6532560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20296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28770455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0685146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571450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872371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1389645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7253681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832576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721980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3074014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989564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1456353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349856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74901912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6507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416332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171339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121374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31389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22435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372332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95651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03658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28026973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12537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286968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98929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90354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077896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577315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965910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905783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30158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8119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79" b="0" cap="all">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27">
                <a:solidFill>
                  <a:srgbClr val="009DDC"/>
                </a:solidFill>
                <a:latin typeface="Segoe UI Light" panose="020B0502040204020203" pitchFamily="34" charset="0"/>
                <a:cs typeface="Segoe UI Light" panose="020B0502040204020203" pitchFamily="34" charset="0"/>
              </a:defRPr>
            </a:lvl1pPr>
            <a:lvl2pPr marL="457196" indent="0">
              <a:buNone/>
              <a:defRPr sz="1802">
                <a:solidFill>
                  <a:schemeClr val="tx1">
                    <a:tint val="75000"/>
                  </a:schemeClr>
                </a:solidFill>
              </a:defRPr>
            </a:lvl2pPr>
            <a:lvl3pPr marL="914391" indent="0">
              <a:buNone/>
              <a:defRPr sz="1577">
                <a:solidFill>
                  <a:schemeClr val="tx1">
                    <a:tint val="75000"/>
                  </a:schemeClr>
                </a:solidFill>
              </a:defRPr>
            </a:lvl3pPr>
            <a:lvl4pPr marL="1371587" indent="0">
              <a:buNone/>
              <a:defRPr sz="1427">
                <a:solidFill>
                  <a:schemeClr val="tx1">
                    <a:tint val="75000"/>
                  </a:schemeClr>
                </a:solidFill>
              </a:defRPr>
            </a:lvl4pPr>
            <a:lvl5pPr marL="1828783" indent="0">
              <a:buNone/>
              <a:defRPr sz="1427">
                <a:solidFill>
                  <a:schemeClr val="tx1">
                    <a:tint val="75000"/>
                  </a:schemeClr>
                </a:solidFill>
              </a:defRPr>
            </a:lvl5pPr>
            <a:lvl6pPr marL="2285978" indent="0">
              <a:buNone/>
              <a:defRPr sz="1427">
                <a:solidFill>
                  <a:schemeClr val="tx1">
                    <a:tint val="75000"/>
                  </a:schemeClr>
                </a:solidFill>
              </a:defRPr>
            </a:lvl6pPr>
            <a:lvl7pPr marL="2743174" indent="0">
              <a:buNone/>
              <a:defRPr sz="1427">
                <a:solidFill>
                  <a:schemeClr val="tx1">
                    <a:tint val="75000"/>
                  </a:schemeClr>
                </a:solidFill>
              </a:defRPr>
            </a:lvl7pPr>
            <a:lvl8pPr marL="3200370" indent="0">
              <a:buNone/>
              <a:defRPr sz="1427">
                <a:solidFill>
                  <a:schemeClr val="tx1">
                    <a:tint val="75000"/>
                  </a:schemeClr>
                </a:solidFill>
              </a:defRPr>
            </a:lvl8pPr>
            <a:lvl9pPr marL="3657565" indent="0">
              <a:buNone/>
              <a:defRPr sz="1427">
                <a:solidFill>
                  <a:schemeClr val="tx1">
                    <a:tint val="75000"/>
                  </a:schemeClr>
                </a:solidFill>
              </a:defRPr>
            </a:lvl9pPr>
          </a:lstStyle>
          <a:p>
            <a:pPr lvl="0"/>
            <a:r>
              <a:rPr lang="en-US" smtClean="0"/>
              <a:t>Click to edit Master text styles</a:t>
            </a:r>
          </a:p>
        </p:txBody>
      </p:sp>
      <p:sp>
        <p:nvSpPr>
          <p:cNvPr id="6"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pic>
        <p:nvPicPr>
          <p:cNvPr id="7" name="Picture 2" descr="Bim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52278" y="609601"/>
            <a:ext cx="3525323" cy="1235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1" y="706724"/>
            <a:ext cx="3412554" cy="1040829"/>
          </a:xfrm>
          <a:prstGeom prst="rect">
            <a:avLst/>
          </a:prstGeom>
        </p:spPr>
      </p:pic>
    </p:spTree>
    <p:extLst>
      <p:ext uri="{BB962C8B-B14F-4D97-AF65-F5344CB8AC3E}">
        <p14:creationId xmlns:p14="http://schemas.microsoft.com/office/powerpoint/2010/main" val="336166351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31901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913397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944171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90544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758458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783502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915126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092711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2219216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24216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354901138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76554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746650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644040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677102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43604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530679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91597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784827"/>
            <a:ext cx="7117680" cy="133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997054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69232486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79" b="0" cap="all">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27">
                <a:solidFill>
                  <a:srgbClr val="009DDC"/>
                </a:solidFill>
                <a:latin typeface="Segoe UI Light" panose="020B0502040204020203" pitchFamily="34" charset="0"/>
                <a:cs typeface="Segoe UI Light" panose="020B0502040204020203" pitchFamily="34" charset="0"/>
              </a:defRPr>
            </a:lvl1pPr>
            <a:lvl2pPr marL="457196" indent="0">
              <a:buNone/>
              <a:defRPr sz="1802">
                <a:solidFill>
                  <a:schemeClr val="tx1">
                    <a:tint val="75000"/>
                  </a:schemeClr>
                </a:solidFill>
              </a:defRPr>
            </a:lvl2pPr>
            <a:lvl3pPr marL="914391" indent="0">
              <a:buNone/>
              <a:defRPr sz="1577">
                <a:solidFill>
                  <a:schemeClr val="tx1">
                    <a:tint val="75000"/>
                  </a:schemeClr>
                </a:solidFill>
              </a:defRPr>
            </a:lvl3pPr>
            <a:lvl4pPr marL="1371587" indent="0">
              <a:buNone/>
              <a:defRPr sz="1427">
                <a:solidFill>
                  <a:schemeClr val="tx1">
                    <a:tint val="75000"/>
                  </a:schemeClr>
                </a:solidFill>
              </a:defRPr>
            </a:lvl4pPr>
            <a:lvl5pPr marL="1828783" indent="0">
              <a:buNone/>
              <a:defRPr sz="1427">
                <a:solidFill>
                  <a:schemeClr val="tx1">
                    <a:tint val="75000"/>
                  </a:schemeClr>
                </a:solidFill>
              </a:defRPr>
            </a:lvl5pPr>
            <a:lvl6pPr marL="2285978" indent="0">
              <a:buNone/>
              <a:defRPr sz="1427">
                <a:solidFill>
                  <a:schemeClr val="tx1">
                    <a:tint val="75000"/>
                  </a:schemeClr>
                </a:solidFill>
              </a:defRPr>
            </a:lvl6pPr>
            <a:lvl7pPr marL="2743174" indent="0">
              <a:buNone/>
              <a:defRPr sz="1427">
                <a:solidFill>
                  <a:schemeClr val="tx1">
                    <a:tint val="75000"/>
                  </a:schemeClr>
                </a:solidFill>
              </a:defRPr>
            </a:lvl7pPr>
            <a:lvl8pPr marL="3200370" indent="0">
              <a:buNone/>
              <a:defRPr sz="1427">
                <a:solidFill>
                  <a:schemeClr val="tx1">
                    <a:tint val="75000"/>
                  </a:schemeClr>
                </a:solidFill>
              </a:defRPr>
            </a:lvl8pPr>
            <a:lvl9pPr marL="3657565" indent="0">
              <a:buNone/>
              <a:defRPr sz="1427">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2" cstate="print"/>
          <a:stretch>
            <a:fillRect/>
          </a:stretch>
        </p:blipFill>
        <p:spPr>
          <a:xfrm>
            <a:off x="2540000" y="2211803"/>
            <a:ext cx="7103533" cy="1389821"/>
          </a:xfrm>
          <a:prstGeom prst="rect">
            <a:avLst/>
          </a:prstGeom>
        </p:spPr>
      </p:pic>
      <p:pic>
        <p:nvPicPr>
          <p:cNvPr id="5" name="Picture 4" descr="biglogo.jpg"/>
          <p:cNvPicPr>
            <a:picLocks noChangeAspect="1"/>
          </p:cNvPicPr>
          <p:nvPr/>
        </p:nvPicPr>
        <p:blipFill>
          <a:blip r:embed="rId2" cstate="print"/>
          <a:stretch>
            <a:fillRect/>
          </a:stretch>
        </p:blipFill>
        <p:spPr>
          <a:xfrm>
            <a:off x="2540000" y="2211803"/>
            <a:ext cx="7103533" cy="1389821"/>
          </a:xfrm>
          <a:prstGeom prst="rect">
            <a:avLst/>
          </a:prstGeom>
        </p:spPr>
      </p:pic>
      <p:sp>
        <p:nvSpPr>
          <p:cNvPr id="6"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133177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685801"/>
            <a:ext cx="5386917"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0" y="1325563"/>
            <a:ext cx="5386917"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685801"/>
            <a:ext cx="5389033"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9" y="1325563"/>
            <a:ext cx="5389033"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64028992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38476898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685801"/>
            <a:ext cx="5386917"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0" y="1325563"/>
            <a:ext cx="5386917"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685801"/>
            <a:ext cx="5389033"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9" y="1325563"/>
            <a:ext cx="5389033"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27316420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32404524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76499090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2"/>
            <a:ext cx="6815667" cy="5853113"/>
          </a:xfrm>
        </p:spPr>
        <p:txBody>
          <a:bodyPr/>
          <a:lstStyle>
            <a:lvl1pPr>
              <a:defRPr sz="3228">
                <a:latin typeface="Segoe UI Light" panose="020B0502040204020203" pitchFamily="34" charset="0"/>
                <a:cs typeface="Segoe UI Light" panose="020B0502040204020203" pitchFamily="34" charset="0"/>
              </a:defRPr>
            </a:lvl1pPr>
            <a:lvl2pPr>
              <a:defRPr sz="2778">
                <a:latin typeface="Segoe UI Light" panose="020B0502040204020203" pitchFamily="34" charset="0"/>
                <a:cs typeface="Segoe UI Light" panose="020B0502040204020203" pitchFamily="34" charset="0"/>
              </a:defRPr>
            </a:lvl2pPr>
            <a:lvl3pPr>
              <a:defRPr sz="2403">
                <a:latin typeface="Segoe UI Light" panose="020B0502040204020203" pitchFamily="34" charset="0"/>
                <a:cs typeface="Segoe UI Light" panose="020B0502040204020203" pitchFamily="34" charset="0"/>
              </a:defRPr>
            </a:lvl3pPr>
            <a:lvl4pPr>
              <a:defRPr sz="2027">
                <a:latin typeface="Segoe UI Light" panose="020B0502040204020203" pitchFamily="34" charset="0"/>
                <a:cs typeface="Segoe UI Light" panose="020B0502040204020203" pitchFamily="34" charset="0"/>
              </a:defRPr>
            </a:lvl4pPr>
            <a:lvl5pPr>
              <a:defRPr sz="2027">
                <a:latin typeface="Segoe UI Light" panose="020B0502040204020203" pitchFamily="34" charset="0"/>
                <a:cs typeface="Segoe UI Light" panose="020B0502040204020203" pitchFamily="34" charset="0"/>
              </a:defRPr>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66125260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28">
                <a:latin typeface="Segoe UI Light" panose="020B0502040204020203" pitchFamily="34" charset="0"/>
                <a:cs typeface="Segoe UI Light" panose="020B0502040204020203" pitchFamily="34" charset="0"/>
              </a:defRPr>
            </a:lvl1pPr>
            <a:lvl2pPr marL="457196" indent="0">
              <a:buNone/>
              <a:defRPr sz="2778"/>
            </a:lvl2pPr>
            <a:lvl3pPr marL="914391" indent="0">
              <a:buNone/>
              <a:defRPr sz="2403"/>
            </a:lvl3pPr>
            <a:lvl4pPr marL="1371587" indent="0">
              <a:buNone/>
              <a:defRPr sz="2027"/>
            </a:lvl4pPr>
            <a:lvl5pPr marL="1828783" indent="0">
              <a:buNone/>
              <a:defRPr sz="2027"/>
            </a:lvl5pPr>
            <a:lvl6pPr marL="2285978" indent="0">
              <a:buNone/>
              <a:defRPr sz="2027"/>
            </a:lvl6pPr>
            <a:lvl7pPr marL="2743174" indent="0">
              <a:buNone/>
              <a:defRPr sz="2027"/>
            </a:lvl7pPr>
            <a:lvl8pPr marL="3200370" indent="0">
              <a:buNone/>
              <a:defRPr sz="2027"/>
            </a:lvl8pPr>
            <a:lvl9pPr marL="3657565" indent="0">
              <a:buNone/>
              <a:defRPr sz="2027"/>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22153019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29650432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30253599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284828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85009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400682850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143534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3758304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86046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845423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4108160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2280248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215471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772945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5563188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07632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40049227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70123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33797757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64932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65679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2839648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71610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20488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386910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33368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688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27" b="0">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2"/>
            <a:ext cx="6815667" cy="5853113"/>
          </a:xfrm>
        </p:spPr>
        <p:txBody>
          <a:bodyPr/>
          <a:lstStyle>
            <a:lvl1pPr>
              <a:defRPr sz="3228">
                <a:latin typeface="Segoe UI Light" panose="020B0502040204020203" pitchFamily="34" charset="0"/>
                <a:cs typeface="Segoe UI Light" panose="020B0502040204020203" pitchFamily="34" charset="0"/>
              </a:defRPr>
            </a:lvl1pPr>
            <a:lvl2pPr>
              <a:defRPr sz="2778">
                <a:latin typeface="Segoe UI Light" panose="020B0502040204020203" pitchFamily="34" charset="0"/>
                <a:cs typeface="Segoe UI Light" panose="020B0502040204020203" pitchFamily="34" charset="0"/>
              </a:defRPr>
            </a:lvl2pPr>
            <a:lvl3pPr>
              <a:defRPr sz="2403">
                <a:latin typeface="Segoe UI Light" panose="020B0502040204020203" pitchFamily="34" charset="0"/>
                <a:cs typeface="Segoe UI Light" panose="020B0502040204020203" pitchFamily="34" charset="0"/>
              </a:defRPr>
            </a:lvl3pPr>
            <a:lvl4pPr>
              <a:defRPr sz="2027">
                <a:latin typeface="Segoe UI Light" panose="020B0502040204020203" pitchFamily="34" charset="0"/>
                <a:cs typeface="Segoe UI Light" panose="020B0502040204020203" pitchFamily="34" charset="0"/>
              </a:defRPr>
            </a:lvl4pPr>
            <a:lvl5pPr>
              <a:defRPr sz="2027">
                <a:latin typeface="Segoe UI Light" panose="020B0502040204020203" pitchFamily="34" charset="0"/>
                <a:cs typeface="Segoe UI Light" panose="020B0502040204020203" pitchFamily="34" charset="0"/>
              </a:defRPr>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39141321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1908098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774311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7668121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194813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0130951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5835109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66343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317734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345502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0738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7.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8.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4.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7.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7.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7.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4.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7.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7.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7.jpe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8.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7.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4" name="Rectangle 3"/>
          <p:cNvSpPr/>
          <p:nvPr/>
        </p:nvSpPr>
        <p:spPr>
          <a:xfrm>
            <a:off x="0" y="6461108"/>
            <a:ext cx="12192000" cy="396892"/>
          </a:xfrm>
          <a:prstGeom prst="rect">
            <a:avLst/>
          </a:prstGeom>
          <a:solidFill>
            <a:srgbClr val="0D43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609600" y="76200"/>
            <a:ext cx="10972800" cy="609600"/>
          </a:xfrm>
          <a:prstGeom prst="rect">
            <a:avLst/>
          </a:prstGeom>
        </p:spPr>
        <p:txBody>
          <a:bodyPr vert="horz" lIns="121789" tIns="60894" rIns="121789" bIns="6089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1"/>
            <a:ext cx="10972800" cy="5442172"/>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4"/>
          </p:nvPr>
        </p:nvSpPr>
        <p:spPr>
          <a:xfrm>
            <a:off x="614073" y="6474026"/>
            <a:ext cx="914401" cy="396891"/>
          </a:xfrm>
          <a:prstGeom prst="rect">
            <a:avLst/>
          </a:prstGeom>
        </p:spPr>
        <p:txBody>
          <a:bodyPr vert="horz" lIns="121789" tIns="60894" rIns="121789" bIns="60894" rtlCol="0" anchor="ctr"/>
          <a:lstStyle>
            <a:lvl1pPr algn="r">
              <a:defRPr sz="1201" b="0">
                <a:solidFill>
                  <a:schemeClr val="bg1"/>
                </a:solidFill>
                <a:latin typeface="Segoe UI Light" panose="020B0502040204020203" pitchFamily="34" charset="0"/>
                <a:cs typeface="Segoe UI Light" panose="020B0502040204020203" pitchFamily="34" charset="0"/>
              </a:defRPr>
            </a:lvl1pPr>
          </a:lstStyle>
          <a:p>
            <a:fld id="{63EF97D3-3A8A-402A-BE14-7FDA0EF7DEF6}" type="slidenum">
              <a:rPr lang="en-US" smtClean="0"/>
              <a:t>‹#›</a:t>
            </a:fld>
            <a:endParaRPr lang="en-US"/>
          </a:p>
        </p:txBody>
      </p:sp>
      <p:sp>
        <p:nvSpPr>
          <p:cNvPr id="6" name="Footer Placeholder 4"/>
          <p:cNvSpPr txBox="1">
            <a:spLocks/>
          </p:cNvSpPr>
          <p:nvPr userDrawn="1"/>
        </p:nvSpPr>
        <p:spPr>
          <a:xfrm>
            <a:off x="1524000" y="6530380"/>
            <a:ext cx="9143999" cy="260351"/>
          </a:xfrm>
          <a:prstGeom prst="rect">
            <a:avLst/>
          </a:prstGeom>
        </p:spPr>
        <p:txBody>
          <a:bodyPr vert="horz" lIns="91437" tIns="45718" rIns="91437" bIns="45718" rtlCol="0" anchor="ctr"/>
          <a:lstStyle>
            <a:lvl1pPr algn="ctr">
              <a:defRPr lang="en-US" sz="800" smtClean="0"/>
            </a:lvl1p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Segoe UI Light" panose="020B0502040204020203" pitchFamily="34" charset="0"/>
                <a:ea typeface="+mn-ea"/>
                <a:cs typeface="Segoe UI Light" panose="020B0502040204020203" pitchFamily="34" charset="0"/>
              </a:rPr>
              <a:t>Copyright © 2013 Varigence, Inc.</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53676" y="6484334"/>
            <a:ext cx="1228724" cy="376276"/>
          </a:xfrm>
          <a:prstGeom prst="rect">
            <a:avLst/>
          </a:prstGeom>
        </p:spPr>
      </p:pic>
    </p:spTree>
    <p:extLst>
      <p:ext uri="{BB962C8B-B14F-4D97-AF65-F5344CB8AC3E}">
        <p14:creationId xmlns:p14="http://schemas.microsoft.com/office/powerpoint/2010/main" val="1787666161"/>
      </p:ext>
    </p:extLst>
  </p:cSld>
  <p:clrMap bg1="lt1" tx1="dk1" bg2="lt2" tx2="dk2" accent1="accent1" accent2="accent2" accent3="accent3" accent4="accent4" accent5="accent5" accent6="accent6" hlink="hlink" folHlink="folHlink"/>
  <p:sldLayoutIdLst>
    <p:sldLayoutId id="2147483661" r:id="rId1"/>
    <p:sldLayoutId id="214748388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ctr" defTabSz="457196" rtl="0" eaLnBrk="1" latinLnBrk="0" hangingPunct="1">
        <a:spcBef>
          <a:spcPct val="0"/>
        </a:spcBef>
        <a:buNone/>
        <a:defRPr sz="4430" b="0" i="0" kern="1200" baseline="0">
          <a:solidFill>
            <a:srgbClr val="0D4368"/>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28"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778" kern="1200">
          <a:solidFill>
            <a:schemeClr val="tx1"/>
          </a:solidFill>
          <a:latin typeface="+mn-lt"/>
          <a:ea typeface="+mn-ea"/>
          <a:cs typeface="+mn-cs"/>
        </a:defRPr>
      </a:lvl2pPr>
      <a:lvl3pPr marL="1142989" indent="-228598" algn="l" defTabSz="457196" rtl="0" eaLnBrk="1" latinLnBrk="0" hangingPunct="1">
        <a:spcBef>
          <a:spcPct val="20000"/>
        </a:spcBef>
        <a:buFont typeface="Arial"/>
        <a:buChar char="•"/>
        <a:defRPr sz="2403" kern="1200">
          <a:solidFill>
            <a:schemeClr val="tx1"/>
          </a:solidFill>
          <a:latin typeface="+mn-lt"/>
          <a:ea typeface="+mn-ea"/>
          <a:cs typeface="+mn-cs"/>
        </a:defRPr>
      </a:lvl3pPr>
      <a:lvl4pPr marL="1600185" indent="-228598" algn="l" defTabSz="457196" rtl="0" eaLnBrk="1" latinLnBrk="0" hangingPunct="1">
        <a:spcBef>
          <a:spcPct val="20000"/>
        </a:spcBef>
        <a:buFont typeface="Arial"/>
        <a:buChar char="–"/>
        <a:defRPr sz="2027" kern="1200">
          <a:solidFill>
            <a:schemeClr val="tx1"/>
          </a:solidFill>
          <a:latin typeface="+mn-lt"/>
          <a:ea typeface="+mn-ea"/>
          <a:cs typeface="+mn-cs"/>
        </a:defRPr>
      </a:lvl4pPr>
      <a:lvl5pPr marL="2057380" indent="-228598" algn="l" defTabSz="457196" rtl="0" eaLnBrk="1" latinLnBrk="0" hangingPunct="1">
        <a:spcBef>
          <a:spcPct val="20000"/>
        </a:spcBef>
        <a:buFont typeface="Arial"/>
        <a:buChar char="»"/>
        <a:defRPr sz="2027" kern="1200">
          <a:solidFill>
            <a:schemeClr val="tx1"/>
          </a:solidFill>
          <a:latin typeface="+mn-lt"/>
          <a:ea typeface="+mn-ea"/>
          <a:cs typeface="+mn-cs"/>
        </a:defRPr>
      </a:lvl5pPr>
      <a:lvl6pPr marL="2514576" indent="-228598" algn="l" defTabSz="457196" rtl="0" eaLnBrk="1" latinLnBrk="0" hangingPunct="1">
        <a:spcBef>
          <a:spcPct val="20000"/>
        </a:spcBef>
        <a:buFont typeface="Arial"/>
        <a:buChar char="•"/>
        <a:defRPr sz="2027"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2027"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2027"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2027" kern="1200">
          <a:solidFill>
            <a:schemeClr val="tx1"/>
          </a:solidFill>
          <a:latin typeface="+mn-lt"/>
          <a:ea typeface="+mn-ea"/>
          <a:cs typeface="+mn-cs"/>
        </a:defRPr>
      </a:lvl9pPr>
    </p:bodyStyle>
    <p:otherStyle>
      <a:defPPr>
        <a:defRPr lang="en-US"/>
      </a:defPPr>
      <a:lvl1pPr marL="0" algn="l" defTabSz="457196" rtl="0" eaLnBrk="1" latinLnBrk="0" hangingPunct="1">
        <a:defRPr sz="1802" kern="1200">
          <a:solidFill>
            <a:schemeClr val="tx1"/>
          </a:solidFill>
          <a:latin typeface="+mn-lt"/>
          <a:ea typeface="+mn-ea"/>
          <a:cs typeface="+mn-cs"/>
        </a:defRPr>
      </a:lvl1pPr>
      <a:lvl2pPr marL="457196" algn="l" defTabSz="457196" rtl="0" eaLnBrk="1" latinLnBrk="0" hangingPunct="1">
        <a:defRPr sz="1802" kern="1200">
          <a:solidFill>
            <a:schemeClr val="tx1"/>
          </a:solidFill>
          <a:latin typeface="+mn-lt"/>
          <a:ea typeface="+mn-ea"/>
          <a:cs typeface="+mn-cs"/>
        </a:defRPr>
      </a:lvl2pPr>
      <a:lvl3pPr marL="914391" algn="l" defTabSz="457196" rtl="0" eaLnBrk="1" latinLnBrk="0" hangingPunct="1">
        <a:defRPr sz="1802" kern="1200">
          <a:solidFill>
            <a:schemeClr val="tx1"/>
          </a:solidFill>
          <a:latin typeface="+mn-lt"/>
          <a:ea typeface="+mn-ea"/>
          <a:cs typeface="+mn-cs"/>
        </a:defRPr>
      </a:lvl3pPr>
      <a:lvl4pPr marL="1371587" algn="l" defTabSz="457196" rtl="0" eaLnBrk="1" latinLnBrk="0" hangingPunct="1">
        <a:defRPr sz="1802" kern="1200">
          <a:solidFill>
            <a:schemeClr val="tx1"/>
          </a:solidFill>
          <a:latin typeface="+mn-lt"/>
          <a:ea typeface="+mn-ea"/>
          <a:cs typeface="+mn-cs"/>
        </a:defRPr>
      </a:lvl4pPr>
      <a:lvl5pPr marL="1828783" algn="l" defTabSz="457196" rtl="0" eaLnBrk="1" latinLnBrk="0" hangingPunct="1">
        <a:defRPr sz="1802" kern="1200">
          <a:solidFill>
            <a:schemeClr val="tx1"/>
          </a:solidFill>
          <a:latin typeface="+mn-lt"/>
          <a:ea typeface="+mn-ea"/>
          <a:cs typeface="+mn-cs"/>
        </a:defRPr>
      </a:lvl5pPr>
      <a:lvl6pPr marL="2285978" algn="l" defTabSz="457196" rtl="0" eaLnBrk="1" latinLnBrk="0" hangingPunct="1">
        <a:defRPr sz="1802" kern="1200">
          <a:solidFill>
            <a:schemeClr val="tx1"/>
          </a:solidFill>
          <a:latin typeface="+mn-lt"/>
          <a:ea typeface="+mn-ea"/>
          <a:cs typeface="+mn-cs"/>
        </a:defRPr>
      </a:lvl6pPr>
      <a:lvl7pPr marL="2743174" algn="l" defTabSz="457196" rtl="0" eaLnBrk="1" latinLnBrk="0" hangingPunct="1">
        <a:defRPr sz="1802" kern="1200">
          <a:solidFill>
            <a:schemeClr val="tx1"/>
          </a:solidFill>
          <a:latin typeface="+mn-lt"/>
          <a:ea typeface="+mn-ea"/>
          <a:cs typeface="+mn-cs"/>
        </a:defRPr>
      </a:lvl7pPr>
      <a:lvl8pPr marL="3200370" algn="l" defTabSz="457196" rtl="0" eaLnBrk="1" latinLnBrk="0" hangingPunct="1">
        <a:defRPr sz="1802" kern="1200">
          <a:solidFill>
            <a:schemeClr val="tx1"/>
          </a:solidFill>
          <a:latin typeface="+mn-lt"/>
          <a:ea typeface="+mn-ea"/>
          <a:cs typeface="+mn-cs"/>
        </a:defRPr>
      </a:lvl8pPr>
      <a:lvl9pPr marL="3657565" algn="l" defTabSz="457196" rtl="0" eaLnBrk="1" latinLnBrk="0" hangingPunct="1">
        <a:defRPr sz="180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6274922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4" name="Rectangle 3"/>
          <p:cNvSpPr/>
          <p:nvPr/>
        </p:nvSpPr>
        <p:spPr>
          <a:xfrm>
            <a:off x="0" y="6461108"/>
            <a:ext cx="12192000" cy="396892"/>
          </a:xfrm>
          <a:prstGeom prst="rect">
            <a:avLst/>
          </a:prstGeom>
          <a:solidFill>
            <a:srgbClr val="E08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609600" y="76200"/>
            <a:ext cx="10972800" cy="609600"/>
          </a:xfrm>
          <a:prstGeom prst="rect">
            <a:avLst/>
          </a:prstGeom>
        </p:spPr>
        <p:txBody>
          <a:bodyPr vert="horz" lIns="121789" tIns="60894" rIns="121789" bIns="6089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1"/>
            <a:ext cx="10972800" cy="5442172"/>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2" y="6521451"/>
            <a:ext cx="12191999" cy="260351"/>
          </a:xfrm>
          <a:prstGeom prst="rect">
            <a:avLst/>
          </a:prstGeom>
        </p:spPr>
        <p:txBody>
          <a:bodyPr vert="horz" lIns="91437" tIns="45718" rIns="91437" bIns="45718" rtlCol="0" anchor="ctr"/>
          <a:lstStyle>
            <a:lvl1pPr algn="ctr">
              <a:defRPr lang="en-US" sz="800" smtClean="0"/>
            </a:lvl1p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826" b="0" i="0" u="none" strike="noStrike" kern="1200" cap="none" spc="0" normalizeH="0" baseline="0" noProof="0" dirty="0" smtClean="0">
                <a:ln>
                  <a:noFill/>
                </a:ln>
                <a:solidFill>
                  <a:schemeClr val="bg1"/>
                </a:solidFill>
                <a:effectLst/>
                <a:uLnTx/>
                <a:uFillTx/>
                <a:latin typeface="Segoe UI Light" panose="020B0502040204020203" pitchFamily="34" charset="0"/>
                <a:ea typeface="+mn-ea"/>
                <a:cs typeface="Segoe UI Light" panose="020B0502040204020203" pitchFamily="34" charset="0"/>
              </a:rPr>
              <a:t>Copyright © 2013 Varigence, Inc.</a:t>
            </a:r>
          </a:p>
        </p:txBody>
      </p:sp>
      <p:sp>
        <p:nvSpPr>
          <p:cNvPr id="9" name="Slide Number Placeholder 8"/>
          <p:cNvSpPr>
            <a:spLocks noGrp="1"/>
          </p:cNvSpPr>
          <p:nvPr>
            <p:ph type="sldNum" sz="quarter" idx="4"/>
          </p:nvPr>
        </p:nvSpPr>
        <p:spPr>
          <a:xfrm>
            <a:off x="-1" y="6461110"/>
            <a:ext cx="914401" cy="396891"/>
          </a:xfrm>
          <a:prstGeom prst="rect">
            <a:avLst/>
          </a:prstGeom>
        </p:spPr>
        <p:txBody>
          <a:bodyPr vert="horz" lIns="121789" tIns="60894" rIns="121789" bIns="60894" rtlCol="0" anchor="ctr"/>
          <a:lstStyle>
            <a:lvl1pPr algn="r">
              <a:defRPr sz="1201" b="0">
                <a:solidFill>
                  <a:schemeClr val="bg1"/>
                </a:solidFill>
                <a:latin typeface="Segoe UI Light" panose="020B0502040204020203" pitchFamily="34" charset="0"/>
                <a:cs typeface="Segoe UI Light" panose="020B0502040204020203" pitchFamily="34" charset="0"/>
              </a:defRPr>
            </a:lvl1pPr>
          </a:lstStyle>
          <a:p>
            <a:fld id="{2634235D-8385-4BE0-9218-C08761A4B377}" type="slidenum">
              <a:rPr lang="en-US" smtClean="0"/>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86709" y="6519178"/>
            <a:ext cx="1402091" cy="262623"/>
          </a:xfrm>
          <a:prstGeom prst="rect">
            <a:avLst/>
          </a:prstGeom>
        </p:spPr>
      </p:pic>
    </p:spTree>
    <p:extLst>
      <p:ext uri="{BB962C8B-B14F-4D97-AF65-F5344CB8AC3E}">
        <p14:creationId xmlns:p14="http://schemas.microsoft.com/office/powerpoint/2010/main" val="16594638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defTabSz="457196" rtl="0" eaLnBrk="1" latinLnBrk="0" hangingPunct="1">
        <a:spcBef>
          <a:spcPct val="0"/>
        </a:spcBef>
        <a:buNone/>
        <a:defRPr sz="4430" b="0" i="0" kern="1200" baseline="0">
          <a:solidFill>
            <a:srgbClr val="E1822D"/>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28"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778" kern="1200">
          <a:solidFill>
            <a:schemeClr val="tx1"/>
          </a:solidFill>
          <a:latin typeface="+mn-lt"/>
          <a:ea typeface="+mn-ea"/>
          <a:cs typeface="+mn-cs"/>
        </a:defRPr>
      </a:lvl2pPr>
      <a:lvl3pPr marL="1142989" indent="-228598" algn="l" defTabSz="457196" rtl="0" eaLnBrk="1" latinLnBrk="0" hangingPunct="1">
        <a:spcBef>
          <a:spcPct val="20000"/>
        </a:spcBef>
        <a:buFont typeface="Arial"/>
        <a:buChar char="•"/>
        <a:defRPr sz="2403" kern="1200">
          <a:solidFill>
            <a:schemeClr val="tx1"/>
          </a:solidFill>
          <a:latin typeface="+mn-lt"/>
          <a:ea typeface="+mn-ea"/>
          <a:cs typeface="+mn-cs"/>
        </a:defRPr>
      </a:lvl3pPr>
      <a:lvl4pPr marL="1600185" indent="-228598" algn="l" defTabSz="457196" rtl="0" eaLnBrk="1" latinLnBrk="0" hangingPunct="1">
        <a:spcBef>
          <a:spcPct val="20000"/>
        </a:spcBef>
        <a:buFont typeface="Arial"/>
        <a:buChar char="–"/>
        <a:defRPr sz="2027" kern="1200">
          <a:solidFill>
            <a:schemeClr val="tx1"/>
          </a:solidFill>
          <a:latin typeface="+mn-lt"/>
          <a:ea typeface="+mn-ea"/>
          <a:cs typeface="+mn-cs"/>
        </a:defRPr>
      </a:lvl4pPr>
      <a:lvl5pPr marL="2057380" indent="-228598" algn="l" defTabSz="457196" rtl="0" eaLnBrk="1" latinLnBrk="0" hangingPunct="1">
        <a:spcBef>
          <a:spcPct val="20000"/>
        </a:spcBef>
        <a:buFont typeface="Arial"/>
        <a:buChar char="»"/>
        <a:defRPr sz="2027" kern="1200">
          <a:solidFill>
            <a:schemeClr val="tx1"/>
          </a:solidFill>
          <a:latin typeface="+mn-lt"/>
          <a:ea typeface="+mn-ea"/>
          <a:cs typeface="+mn-cs"/>
        </a:defRPr>
      </a:lvl5pPr>
      <a:lvl6pPr marL="2514576" indent="-228598" algn="l" defTabSz="457196" rtl="0" eaLnBrk="1" latinLnBrk="0" hangingPunct="1">
        <a:spcBef>
          <a:spcPct val="20000"/>
        </a:spcBef>
        <a:buFont typeface="Arial"/>
        <a:buChar char="•"/>
        <a:defRPr sz="2027"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2027"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2027"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2027" kern="1200">
          <a:solidFill>
            <a:schemeClr val="tx1"/>
          </a:solidFill>
          <a:latin typeface="+mn-lt"/>
          <a:ea typeface="+mn-ea"/>
          <a:cs typeface="+mn-cs"/>
        </a:defRPr>
      </a:lvl9pPr>
    </p:bodyStyle>
    <p:otherStyle>
      <a:defPPr>
        <a:defRPr lang="en-US"/>
      </a:defPPr>
      <a:lvl1pPr marL="0" algn="l" defTabSz="457196" rtl="0" eaLnBrk="1" latinLnBrk="0" hangingPunct="1">
        <a:defRPr sz="1802" kern="1200">
          <a:solidFill>
            <a:schemeClr val="tx1"/>
          </a:solidFill>
          <a:latin typeface="+mn-lt"/>
          <a:ea typeface="+mn-ea"/>
          <a:cs typeface="+mn-cs"/>
        </a:defRPr>
      </a:lvl1pPr>
      <a:lvl2pPr marL="457196" algn="l" defTabSz="457196" rtl="0" eaLnBrk="1" latinLnBrk="0" hangingPunct="1">
        <a:defRPr sz="1802" kern="1200">
          <a:solidFill>
            <a:schemeClr val="tx1"/>
          </a:solidFill>
          <a:latin typeface="+mn-lt"/>
          <a:ea typeface="+mn-ea"/>
          <a:cs typeface="+mn-cs"/>
        </a:defRPr>
      </a:lvl2pPr>
      <a:lvl3pPr marL="914391" algn="l" defTabSz="457196" rtl="0" eaLnBrk="1" latinLnBrk="0" hangingPunct="1">
        <a:defRPr sz="1802" kern="1200">
          <a:solidFill>
            <a:schemeClr val="tx1"/>
          </a:solidFill>
          <a:latin typeface="+mn-lt"/>
          <a:ea typeface="+mn-ea"/>
          <a:cs typeface="+mn-cs"/>
        </a:defRPr>
      </a:lvl3pPr>
      <a:lvl4pPr marL="1371587" algn="l" defTabSz="457196" rtl="0" eaLnBrk="1" latinLnBrk="0" hangingPunct="1">
        <a:defRPr sz="1802" kern="1200">
          <a:solidFill>
            <a:schemeClr val="tx1"/>
          </a:solidFill>
          <a:latin typeface="+mn-lt"/>
          <a:ea typeface="+mn-ea"/>
          <a:cs typeface="+mn-cs"/>
        </a:defRPr>
      </a:lvl4pPr>
      <a:lvl5pPr marL="1828783" algn="l" defTabSz="457196" rtl="0" eaLnBrk="1" latinLnBrk="0" hangingPunct="1">
        <a:defRPr sz="1802" kern="1200">
          <a:solidFill>
            <a:schemeClr val="tx1"/>
          </a:solidFill>
          <a:latin typeface="+mn-lt"/>
          <a:ea typeface="+mn-ea"/>
          <a:cs typeface="+mn-cs"/>
        </a:defRPr>
      </a:lvl5pPr>
      <a:lvl6pPr marL="2285978" algn="l" defTabSz="457196" rtl="0" eaLnBrk="1" latinLnBrk="0" hangingPunct="1">
        <a:defRPr sz="1802" kern="1200">
          <a:solidFill>
            <a:schemeClr val="tx1"/>
          </a:solidFill>
          <a:latin typeface="+mn-lt"/>
          <a:ea typeface="+mn-ea"/>
          <a:cs typeface="+mn-cs"/>
        </a:defRPr>
      </a:lvl6pPr>
      <a:lvl7pPr marL="2743174" algn="l" defTabSz="457196" rtl="0" eaLnBrk="1" latinLnBrk="0" hangingPunct="1">
        <a:defRPr sz="1802" kern="1200">
          <a:solidFill>
            <a:schemeClr val="tx1"/>
          </a:solidFill>
          <a:latin typeface="+mn-lt"/>
          <a:ea typeface="+mn-ea"/>
          <a:cs typeface="+mn-cs"/>
        </a:defRPr>
      </a:lvl7pPr>
      <a:lvl8pPr marL="3200370" algn="l" defTabSz="457196" rtl="0" eaLnBrk="1" latinLnBrk="0" hangingPunct="1">
        <a:defRPr sz="1802" kern="1200">
          <a:solidFill>
            <a:schemeClr val="tx1"/>
          </a:solidFill>
          <a:latin typeface="+mn-lt"/>
          <a:ea typeface="+mn-ea"/>
          <a:cs typeface="+mn-cs"/>
        </a:defRPr>
      </a:lvl8pPr>
      <a:lvl9pPr marL="3657565" algn="l" defTabSz="457196" rtl="0" eaLnBrk="1" latinLnBrk="0" hangingPunct="1">
        <a:defRPr sz="180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7783514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6824487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367491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5063699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81078441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1048695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2836956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1587307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652754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369340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775855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770098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4" name="Rectangle 3"/>
          <p:cNvSpPr/>
          <p:nvPr/>
        </p:nvSpPr>
        <p:spPr>
          <a:xfrm>
            <a:off x="0" y="6461108"/>
            <a:ext cx="12192000" cy="396892"/>
          </a:xfrm>
          <a:prstGeom prst="rect">
            <a:avLst/>
          </a:prstGeom>
          <a:solidFill>
            <a:srgbClr val="E08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609600" y="76200"/>
            <a:ext cx="10972800" cy="609600"/>
          </a:xfrm>
          <a:prstGeom prst="rect">
            <a:avLst/>
          </a:prstGeom>
        </p:spPr>
        <p:txBody>
          <a:bodyPr vert="horz" lIns="121789" tIns="60894" rIns="121789" bIns="6089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1"/>
            <a:ext cx="10972800" cy="5442172"/>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2" y="6521451"/>
            <a:ext cx="12191999" cy="260351"/>
          </a:xfrm>
          <a:prstGeom prst="rect">
            <a:avLst/>
          </a:prstGeom>
        </p:spPr>
        <p:txBody>
          <a:bodyPr vert="horz" lIns="91437" tIns="45718" rIns="91437" bIns="45718" rtlCol="0" anchor="ctr"/>
          <a:lstStyle>
            <a:lvl1pPr algn="ctr">
              <a:defRPr lang="en-US" sz="800" smtClean="0"/>
            </a:lvl1p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826" b="0" i="0" u="none" strike="noStrike" kern="1200" cap="none" spc="0" normalizeH="0" baseline="0" noProof="0" dirty="0" smtClean="0">
                <a:ln>
                  <a:noFill/>
                </a:ln>
                <a:solidFill>
                  <a:schemeClr val="bg1"/>
                </a:solidFill>
                <a:effectLst/>
                <a:uLnTx/>
                <a:uFillTx/>
                <a:latin typeface="Segoe UI Light" panose="020B0502040204020203" pitchFamily="34" charset="0"/>
                <a:ea typeface="+mn-ea"/>
                <a:cs typeface="Segoe UI Light" panose="020B0502040204020203" pitchFamily="34" charset="0"/>
              </a:rPr>
              <a:t>Copyright © 2013 Varigence, Inc.</a:t>
            </a:r>
          </a:p>
        </p:txBody>
      </p:sp>
      <p:sp>
        <p:nvSpPr>
          <p:cNvPr id="9" name="Slide Number Placeholder 8"/>
          <p:cNvSpPr>
            <a:spLocks noGrp="1"/>
          </p:cNvSpPr>
          <p:nvPr>
            <p:ph type="sldNum" sz="quarter" idx="4"/>
          </p:nvPr>
        </p:nvSpPr>
        <p:spPr>
          <a:xfrm>
            <a:off x="-1" y="6461110"/>
            <a:ext cx="914401" cy="396891"/>
          </a:xfrm>
          <a:prstGeom prst="rect">
            <a:avLst/>
          </a:prstGeom>
        </p:spPr>
        <p:txBody>
          <a:bodyPr vert="horz" lIns="121789" tIns="60894" rIns="121789" bIns="60894" rtlCol="0" anchor="ctr"/>
          <a:lstStyle>
            <a:lvl1pPr algn="r">
              <a:defRPr sz="1201" b="0">
                <a:solidFill>
                  <a:schemeClr val="bg1"/>
                </a:solidFill>
                <a:latin typeface="Segoe UI Light" panose="020B0502040204020203" pitchFamily="34" charset="0"/>
                <a:cs typeface="Segoe UI Light" panose="020B0502040204020203" pitchFamily="34" charset="0"/>
              </a:defRPr>
            </a:lvl1pPr>
          </a:lstStyle>
          <a:p>
            <a:fld id="{2634235D-8385-4BE0-9218-C08761A4B377}" type="slidenum">
              <a:rPr lang="en-US" smtClean="0"/>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86709" y="6519178"/>
            <a:ext cx="1402091" cy="262623"/>
          </a:xfrm>
          <a:prstGeom prst="rect">
            <a:avLst/>
          </a:prstGeom>
        </p:spPr>
      </p:pic>
    </p:spTree>
    <p:extLst>
      <p:ext uri="{BB962C8B-B14F-4D97-AF65-F5344CB8AC3E}">
        <p14:creationId xmlns:p14="http://schemas.microsoft.com/office/powerpoint/2010/main" val="3487261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457196" rtl="0" eaLnBrk="1" latinLnBrk="0" hangingPunct="1">
        <a:spcBef>
          <a:spcPct val="0"/>
        </a:spcBef>
        <a:buNone/>
        <a:defRPr sz="4430" b="0" i="0" kern="1200" baseline="0">
          <a:solidFill>
            <a:srgbClr val="E1822D"/>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28"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778" kern="1200">
          <a:solidFill>
            <a:schemeClr val="tx1"/>
          </a:solidFill>
          <a:latin typeface="+mn-lt"/>
          <a:ea typeface="+mn-ea"/>
          <a:cs typeface="+mn-cs"/>
        </a:defRPr>
      </a:lvl2pPr>
      <a:lvl3pPr marL="1142989" indent="-228598" algn="l" defTabSz="457196" rtl="0" eaLnBrk="1" latinLnBrk="0" hangingPunct="1">
        <a:spcBef>
          <a:spcPct val="20000"/>
        </a:spcBef>
        <a:buFont typeface="Arial"/>
        <a:buChar char="•"/>
        <a:defRPr sz="2403" kern="1200">
          <a:solidFill>
            <a:schemeClr val="tx1"/>
          </a:solidFill>
          <a:latin typeface="+mn-lt"/>
          <a:ea typeface="+mn-ea"/>
          <a:cs typeface="+mn-cs"/>
        </a:defRPr>
      </a:lvl3pPr>
      <a:lvl4pPr marL="1600185" indent="-228598" algn="l" defTabSz="457196" rtl="0" eaLnBrk="1" latinLnBrk="0" hangingPunct="1">
        <a:spcBef>
          <a:spcPct val="20000"/>
        </a:spcBef>
        <a:buFont typeface="Arial"/>
        <a:buChar char="–"/>
        <a:defRPr sz="2027" kern="1200">
          <a:solidFill>
            <a:schemeClr val="tx1"/>
          </a:solidFill>
          <a:latin typeface="+mn-lt"/>
          <a:ea typeface="+mn-ea"/>
          <a:cs typeface="+mn-cs"/>
        </a:defRPr>
      </a:lvl4pPr>
      <a:lvl5pPr marL="2057380" indent="-228598" algn="l" defTabSz="457196" rtl="0" eaLnBrk="1" latinLnBrk="0" hangingPunct="1">
        <a:spcBef>
          <a:spcPct val="20000"/>
        </a:spcBef>
        <a:buFont typeface="Arial"/>
        <a:buChar char="»"/>
        <a:defRPr sz="2027" kern="1200">
          <a:solidFill>
            <a:schemeClr val="tx1"/>
          </a:solidFill>
          <a:latin typeface="+mn-lt"/>
          <a:ea typeface="+mn-ea"/>
          <a:cs typeface="+mn-cs"/>
        </a:defRPr>
      </a:lvl5pPr>
      <a:lvl6pPr marL="2514576" indent="-228598" algn="l" defTabSz="457196" rtl="0" eaLnBrk="1" latinLnBrk="0" hangingPunct="1">
        <a:spcBef>
          <a:spcPct val="20000"/>
        </a:spcBef>
        <a:buFont typeface="Arial"/>
        <a:buChar char="•"/>
        <a:defRPr sz="2027"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2027"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2027"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2027" kern="1200">
          <a:solidFill>
            <a:schemeClr val="tx1"/>
          </a:solidFill>
          <a:latin typeface="+mn-lt"/>
          <a:ea typeface="+mn-ea"/>
          <a:cs typeface="+mn-cs"/>
        </a:defRPr>
      </a:lvl9pPr>
    </p:bodyStyle>
    <p:otherStyle>
      <a:defPPr>
        <a:defRPr lang="en-US"/>
      </a:defPPr>
      <a:lvl1pPr marL="0" algn="l" defTabSz="457196" rtl="0" eaLnBrk="1" latinLnBrk="0" hangingPunct="1">
        <a:defRPr sz="1802" kern="1200">
          <a:solidFill>
            <a:schemeClr val="tx1"/>
          </a:solidFill>
          <a:latin typeface="+mn-lt"/>
          <a:ea typeface="+mn-ea"/>
          <a:cs typeface="+mn-cs"/>
        </a:defRPr>
      </a:lvl1pPr>
      <a:lvl2pPr marL="457196" algn="l" defTabSz="457196" rtl="0" eaLnBrk="1" latinLnBrk="0" hangingPunct="1">
        <a:defRPr sz="1802" kern="1200">
          <a:solidFill>
            <a:schemeClr val="tx1"/>
          </a:solidFill>
          <a:latin typeface="+mn-lt"/>
          <a:ea typeface="+mn-ea"/>
          <a:cs typeface="+mn-cs"/>
        </a:defRPr>
      </a:lvl2pPr>
      <a:lvl3pPr marL="914391" algn="l" defTabSz="457196" rtl="0" eaLnBrk="1" latinLnBrk="0" hangingPunct="1">
        <a:defRPr sz="1802" kern="1200">
          <a:solidFill>
            <a:schemeClr val="tx1"/>
          </a:solidFill>
          <a:latin typeface="+mn-lt"/>
          <a:ea typeface="+mn-ea"/>
          <a:cs typeface="+mn-cs"/>
        </a:defRPr>
      </a:lvl3pPr>
      <a:lvl4pPr marL="1371587" algn="l" defTabSz="457196" rtl="0" eaLnBrk="1" latinLnBrk="0" hangingPunct="1">
        <a:defRPr sz="1802" kern="1200">
          <a:solidFill>
            <a:schemeClr val="tx1"/>
          </a:solidFill>
          <a:latin typeface="+mn-lt"/>
          <a:ea typeface="+mn-ea"/>
          <a:cs typeface="+mn-cs"/>
        </a:defRPr>
      </a:lvl4pPr>
      <a:lvl5pPr marL="1828783" algn="l" defTabSz="457196" rtl="0" eaLnBrk="1" latinLnBrk="0" hangingPunct="1">
        <a:defRPr sz="1802" kern="1200">
          <a:solidFill>
            <a:schemeClr val="tx1"/>
          </a:solidFill>
          <a:latin typeface="+mn-lt"/>
          <a:ea typeface="+mn-ea"/>
          <a:cs typeface="+mn-cs"/>
        </a:defRPr>
      </a:lvl5pPr>
      <a:lvl6pPr marL="2285978" algn="l" defTabSz="457196" rtl="0" eaLnBrk="1" latinLnBrk="0" hangingPunct="1">
        <a:defRPr sz="1802" kern="1200">
          <a:solidFill>
            <a:schemeClr val="tx1"/>
          </a:solidFill>
          <a:latin typeface="+mn-lt"/>
          <a:ea typeface="+mn-ea"/>
          <a:cs typeface="+mn-cs"/>
        </a:defRPr>
      </a:lvl6pPr>
      <a:lvl7pPr marL="2743174" algn="l" defTabSz="457196" rtl="0" eaLnBrk="1" latinLnBrk="0" hangingPunct="1">
        <a:defRPr sz="1802" kern="1200">
          <a:solidFill>
            <a:schemeClr val="tx1"/>
          </a:solidFill>
          <a:latin typeface="+mn-lt"/>
          <a:ea typeface="+mn-ea"/>
          <a:cs typeface="+mn-cs"/>
        </a:defRPr>
      </a:lvl7pPr>
      <a:lvl8pPr marL="3200370" algn="l" defTabSz="457196" rtl="0" eaLnBrk="1" latinLnBrk="0" hangingPunct="1">
        <a:defRPr sz="1802" kern="1200">
          <a:solidFill>
            <a:schemeClr val="tx1"/>
          </a:solidFill>
          <a:latin typeface="+mn-lt"/>
          <a:ea typeface="+mn-ea"/>
          <a:cs typeface="+mn-cs"/>
        </a:defRPr>
      </a:lvl8pPr>
      <a:lvl9pPr marL="3657565" algn="l" defTabSz="457196" rtl="0" eaLnBrk="1" latinLnBrk="0" hangingPunct="1">
        <a:defRPr sz="180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0679103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2475822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8050110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hyperlink" Target="http://bidshelper.codeplex.com/" TargetMode="External"/><Relationship Id="rId3" Type="http://schemas.openxmlformats.org/officeDocument/2006/relationships/hyperlink" Target="http://www.linkedin.com/groups?home=&amp;gid=4640985&amp;trk=anet_ug_hm" TargetMode="External"/><Relationship Id="rId7" Type="http://schemas.openxmlformats.org/officeDocument/2006/relationships/hyperlink" Target="http://www.bimlscript.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www.varigence.com/mist" TargetMode="External"/><Relationship Id="rId5" Type="http://schemas.openxmlformats.org/officeDocument/2006/relationships/hyperlink" Target="http://www.linkedin.com/groups/Biml-User-Group-Australia-5190127?home=&amp;gid=5190127" TargetMode="External"/><Relationship Id="rId10" Type="http://schemas.openxmlformats.org/officeDocument/2006/relationships/image" Target="../media/image11.png"/><Relationship Id="rId4" Type="http://schemas.openxmlformats.org/officeDocument/2006/relationships/hyperlink" Target="https://www.linkedin.com/groups/BIML-User-Group-Denmark-8133770?gid=8133770" TargetMode="External"/><Relationship Id="rId9" Type="http://schemas.openxmlformats.org/officeDocument/2006/relationships/hyperlink" Target="http://www.varigence.com/documentation/bi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dwhautomation.org/data-warehouse-generation-algorithm-explained" TargetMode="External"/><Relationship Id="rId3" Type="http://schemas.openxmlformats.org/officeDocument/2006/relationships/hyperlink" Target="http://www.danlinstedt.com/" TargetMode="External"/><Relationship Id="rId7" Type="http://schemas.openxmlformats.org/officeDocument/2006/relationships/hyperlink" Target="http://www.amazon.com/Modeling-Agile-Data-Warehouse-Vault-ebook/dp/B00ITWTCF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www.geneseeacademy.com/" TargetMode="External"/><Relationship Id="rId5" Type="http://schemas.openxmlformats.org/officeDocument/2006/relationships/hyperlink" Target="http://www.amazon.com/Super-Charge-Your-Data-Warehouse/dp/1463778686" TargetMode="External"/><Relationship Id="rId4" Type="http://schemas.openxmlformats.org/officeDocument/2006/relationships/hyperlink" Target="http://www.learndatavault.com/" TargetMode="Externa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bimlscript.com/Event/Index/Upcom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ubtitle 2"/>
          <p:cNvSpPr txBox="1">
            <a:spLocks/>
          </p:cNvSpPr>
          <p:nvPr/>
        </p:nvSpPr>
        <p:spPr>
          <a:xfrm>
            <a:off x="910246" y="4525011"/>
            <a:ext cx="4571999" cy="976952"/>
          </a:xfrm>
          <a:prstGeom prst="rect">
            <a:avLst/>
          </a:prstGeom>
        </p:spPr>
        <p:txBody>
          <a:bodyPr vert="horz" lIns="121789" tIns="60894" rIns="121789" bIns="60894" rtlCol="0">
            <a:normAutofit/>
          </a:bodyPr>
          <a:lstStyle>
            <a:lvl1pPr marL="0" indent="0" algn="ctr" defTabSz="457196" rtl="0" eaLnBrk="1" latinLnBrk="0" hangingPunct="1">
              <a:spcBef>
                <a:spcPct val="20000"/>
              </a:spcBef>
              <a:buFont typeface="Arial"/>
              <a:buNone/>
              <a:defRPr sz="3228" b="0" kern="1200">
                <a:solidFill>
                  <a:schemeClr val="tx1"/>
                </a:solidFill>
                <a:latin typeface="Segoe UI Light" panose="020B0502040204020203" pitchFamily="34" charset="0"/>
                <a:ea typeface="+mn-ea"/>
                <a:cs typeface="Segoe UI Light" panose="020B0502040204020203" pitchFamily="34" charset="0"/>
              </a:defRPr>
            </a:lvl1pPr>
            <a:lvl2pPr marL="457196" indent="0" algn="ctr" defTabSz="457196" rtl="0" eaLnBrk="1" latinLnBrk="0" hangingPunct="1">
              <a:spcBef>
                <a:spcPct val="20000"/>
              </a:spcBef>
              <a:buFont typeface="Arial"/>
              <a:buNone/>
              <a:defRPr sz="2778" kern="1200">
                <a:solidFill>
                  <a:schemeClr val="tx1">
                    <a:tint val="75000"/>
                  </a:schemeClr>
                </a:solidFill>
                <a:latin typeface="+mn-lt"/>
                <a:ea typeface="+mn-ea"/>
                <a:cs typeface="+mn-cs"/>
              </a:defRPr>
            </a:lvl2pPr>
            <a:lvl3pPr marL="914391" indent="0" algn="ctr" defTabSz="457196" rtl="0" eaLnBrk="1" latinLnBrk="0" hangingPunct="1">
              <a:spcBef>
                <a:spcPct val="20000"/>
              </a:spcBef>
              <a:buFont typeface="Arial"/>
              <a:buNone/>
              <a:defRPr sz="2403" kern="1200">
                <a:solidFill>
                  <a:schemeClr val="tx1">
                    <a:tint val="75000"/>
                  </a:schemeClr>
                </a:solidFill>
                <a:latin typeface="+mn-lt"/>
                <a:ea typeface="+mn-ea"/>
                <a:cs typeface="+mn-cs"/>
              </a:defRPr>
            </a:lvl3pPr>
            <a:lvl4pPr marL="1371587"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4pPr>
            <a:lvl5pPr marL="1828783"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5pPr>
            <a:lvl6pPr marL="2285978"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6pPr>
            <a:lvl7pPr marL="2743174"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7pPr>
            <a:lvl8pPr marL="3200370"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8pPr>
            <a:lvl9pPr marL="3657565"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9pPr>
          </a:lstStyle>
          <a:p>
            <a:pPr algn="l"/>
            <a:r>
              <a:rPr lang="en-US" sz="2400" i="1" dirty="0" smtClean="0"/>
              <a:t>peter.avenant@varigence.com.au</a:t>
            </a:r>
          </a:p>
          <a:p>
            <a:pPr algn="l"/>
            <a:r>
              <a:rPr lang="en-US" sz="2400" i="1" dirty="0" smtClean="0"/>
              <a:t>     @</a:t>
            </a:r>
            <a:r>
              <a:rPr lang="en-US" sz="2400" i="1" dirty="0" err="1" smtClean="0"/>
              <a:t>BimlDownunder</a:t>
            </a:r>
            <a:endParaRPr lang="en-US" sz="2400" i="1" dirty="0"/>
          </a:p>
        </p:txBody>
      </p:sp>
      <p:sp>
        <p:nvSpPr>
          <p:cNvPr id="2" name="Title 1"/>
          <p:cNvSpPr>
            <a:spLocks noGrp="1"/>
          </p:cNvSpPr>
          <p:nvPr>
            <p:ph type="ctrTitle"/>
          </p:nvPr>
        </p:nvSpPr>
        <p:spPr>
          <a:xfrm>
            <a:off x="910246" y="1525437"/>
            <a:ext cx="10363200" cy="959283"/>
          </a:xfrm>
        </p:spPr>
        <p:txBody>
          <a:bodyPr>
            <a:normAutofit/>
          </a:bodyPr>
          <a:lstStyle/>
          <a:p>
            <a:r>
              <a:rPr lang="en-US" dirty="0" smtClean="0">
                <a:solidFill>
                  <a:srgbClr val="00B0F0"/>
                </a:solidFill>
              </a:rPr>
              <a:t>Auto-generate a Data Vault Series</a:t>
            </a:r>
            <a:endParaRPr lang="en-US" dirty="0">
              <a:solidFill>
                <a:srgbClr val="00B0F0"/>
              </a:solidFill>
            </a:endParaRPr>
          </a:p>
        </p:txBody>
      </p:sp>
      <p:sp>
        <p:nvSpPr>
          <p:cNvPr id="3" name="Subtitle 2"/>
          <p:cNvSpPr>
            <a:spLocks noGrp="1"/>
          </p:cNvSpPr>
          <p:nvPr>
            <p:ph type="subTitle" idx="1"/>
          </p:nvPr>
        </p:nvSpPr>
        <p:spPr>
          <a:xfrm>
            <a:off x="910246" y="3371329"/>
            <a:ext cx="10363200" cy="606683"/>
          </a:xfrm>
        </p:spPr>
        <p:txBody>
          <a:bodyPr>
            <a:normAutofit lnSpcReduction="10000"/>
          </a:bodyPr>
          <a:lstStyle/>
          <a:p>
            <a:r>
              <a:rPr lang="en-US" dirty="0" smtClean="0"/>
              <a:t>Peter Avenant and Michael Buller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167" y="5024940"/>
            <a:ext cx="394326" cy="394339"/>
          </a:xfrm>
          <a:prstGeom prst="rect">
            <a:avLst/>
          </a:prstGeom>
        </p:spPr>
      </p:pic>
      <p:sp>
        <p:nvSpPr>
          <p:cNvPr id="8" name="Subtitle 2"/>
          <p:cNvSpPr txBox="1">
            <a:spLocks/>
          </p:cNvSpPr>
          <p:nvPr/>
        </p:nvSpPr>
        <p:spPr>
          <a:xfrm>
            <a:off x="6961376" y="4525011"/>
            <a:ext cx="4571999" cy="976952"/>
          </a:xfrm>
          <a:prstGeom prst="rect">
            <a:avLst/>
          </a:prstGeom>
        </p:spPr>
        <p:txBody>
          <a:bodyPr vert="horz" lIns="121789" tIns="60894" rIns="121789" bIns="60894" rtlCol="0">
            <a:normAutofit/>
          </a:bodyPr>
          <a:lstStyle>
            <a:lvl1pPr marL="0" indent="0" algn="ctr" defTabSz="457196" rtl="0" eaLnBrk="1" latinLnBrk="0" hangingPunct="1">
              <a:spcBef>
                <a:spcPct val="20000"/>
              </a:spcBef>
              <a:buFont typeface="Arial"/>
              <a:buNone/>
              <a:defRPr sz="3228" b="0" kern="1200">
                <a:solidFill>
                  <a:schemeClr val="tx1"/>
                </a:solidFill>
                <a:latin typeface="Segoe UI Light" panose="020B0502040204020203" pitchFamily="34" charset="0"/>
                <a:ea typeface="+mn-ea"/>
                <a:cs typeface="Segoe UI Light" panose="020B0502040204020203" pitchFamily="34" charset="0"/>
              </a:defRPr>
            </a:lvl1pPr>
            <a:lvl2pPr marL="457196" indent="0" algn="ctr" defTabSz="457196" rtl="0" eaLnBrk="1" latinLnBrk="0" hangingPunct="1">
              <a:spcBef>
                <a:spcPct val="20000"/>
              </a:spcBef>
              <a:buFont typeface="Arial"/>
              <a:buNone/>
              <a:defRPr sz="2778" kern="1200">
                <a:solidFill>
                  <a:schemeClr val="tx1">
                    <a:tint val="75000"/>
                  </a:schemeClr>
                </a:solidFill>
                <a:latin typeface="+mn-lt"/>
                <a:ea typeface="+mn-ea"/>
                <a:cs typeface="+mn-cs"/>
              </a:defRPr>
            </a:lvl2pPr>
            <a:lvl3pPr marL="914391" indent="0" algn="ctr" defTabSz="457196" rtl="0" eaLnBrk="1" latinLnBrk="0" hangingPunct="1">
              <a:spcBef>
                <a:spcPct val="20000"/>
              </a:spcBef>
              <a:buFont typeface="Arial"/>
              <a:buNone/>
              <a:defRPr sz="2403" kern="1200">
                <a:solidFill>
                  <a:schemeClr val="tx1">
                    <a:tint val="75000"/>
                  </a:schemeClr>
                </a:solidFill>
                <a:latin typeface="+mn-lt"/>
                <a:ea typeface="+mn-ea"/>
                <a:cs typeface="+mn-cs"/>
              </a:defRPr>
            </a:lvl3pPr>
            <a:lvl4pPr marL="1371587"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4pPr>
            <a:lvl5pPr marL="1828783"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5pPr>
            <a:lvl6pPr marL="2285978"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6pPr>
            <a:lvl7pPr marL="2743174"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7pPr>
            <a:lvl8pPr marL="3200370"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8pPr>
            <a:lvl9pPr marL="3657565"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9pPr>
          </a:lstStyle>
          <a:p>
            <a:pPr algn="l"/>
            <a:r>
              <a:rPr lang="en-US" sz="2400" i="1" dirty="0" smtClean="0"/>
              <a:t>michael.buller@stratuslive.com</a:t>
            </a:r>
          </a:p>
          <a:p>
            <a:pPr algn="l"/>
            <a:r>
              <a:rPr lang="en-US" sz="2400" i="1" dirty="0" smtClean="0"/>
              <a:t>     @</a:t>
            </a:r>
            <a:r>
              <a:rPr lang="en-US" sz="2400" i="1" dirty="0" err="1" smtClean="0"/>
              <a:t>buller_michael</a:t>
            </a:r>
            <a:endParaRPr lang="en-US" sz="2400" i="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3937" y="5012121"/>
            <a:ext cx="394327" cy="394339"/>
          </a:xfrm>
          <a:prstGeom prst="rect">
            <a:avLst/>
          </a:prstGeom>
        </p:spPr>
      </p:pic>
      <p:sp>
        <p:nvSpPr>
          <p:cNvPr id="6" name="TextBox 5"/>
          <p:cNvSpPr txBox="1"/>
          <p:nvPr/>
        </p:nvSpPr>
        <p:spPr>
          <a:xfrm>
            <a:off x="2139571" y="2662387"/>
            <a:ext cx="8045023" cy="369332"/>
          </a:xfrm>
          <a:prstGeom prst="rect">
            <a:avLst/>
          </a:prstGeom>
          <a:noFill/>
        </p:spPr>
        <p:txBody>
          <a:bodyPr wrap="none" rtlCol="0">
            <a:spAutoFit/>
          </a:bodyPr>
          <a:lstStyle/>
          <a:p>
            <a:r>
              <a:rPr lang="en-US" dirty="0" smtClean="0">
                <a:latin typeface="Segoe UI Light" panose="020B0502040204020203" pitchFamily="34" charset="0"/>
                <a:cs typeface="Segoe UI Light" panose="020B0502040204020203" pitchFamily="34" charset="0"/>
              </a:rPr>
              <a:t>Part Two </a:t>
            </a:r>
            <a:r>
              <a:rPr lang="en-US" dirty="0">
                <a:latin typeface="Segoe UI Light" panose="020B0502040204020203" pitchFamily="34" charset="0"/>
                <a:cs typeface="Segoe UI Light" panose="020B0502040204020203" pitchFamily="34" charset="0"/>
              </a:rPr>
              <a:t>– Generating a Data Vault using an Offline Schema and Metadata Model</a:t>
            </a:r>
          </a:p>
        </p:txBody>
      </p:sp>
      <p:sp>
        <p:nvSpPr>
          <p:cNvPr id="12" name="Rectangle 11"/>
          <p:cNvSpPr/>
          <p:nvPr/>
        </p:nvSpPr>
        <p:spPr>
          <a:xfrm>
            <a:off x="-5876" y="-12700"/>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3" name="Picture 12" descr="Logo.png"/>
          <p:cNvPicPr>
            <a:picLocks noChangeAspect="1"/>
          </p:cNvPicPr>
          <p:nvPr/>
        </p:nvPicPr>
        <p:blipFill>
          <a:blip r:embed="rId4"/>
          <a:stretch>
            <a:fillRect/>
          </a:stretch>
        </p:blipFill>
        <p:spPr>
          <a:xfrm>
            <a:off x="576263" y="-12700"/>
            <a:ext cx="2281674" cy="750622"/>
          </a:xfrm>
          <a:prstGeom prst="rect">
            <a:avLst/>
          </a:prstGeom>
        </p:spPr>
      </p:pic>
      <p:sp>
        <p:nvSpPr>
          <p:cNvPr id="14" name="Rectangle 13"/>
          <p:cNvSpPr/>
          <p:nvPr/>
        </p:nvSpPr>
        <p:spPr>
          <a:xfrm>
            <a:off x="-25628" y="6396540"/>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4935786" y="653754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5" name="Picture 2" descr="C:\Users\Zach\Desktop\Biml-Vir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7814" y="5716870"/>
            <a:ext cx="2379736" cy="104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7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Metadata Instance</a:t>
            </a:r>
            <a:endParaRPr lang="en-US" sz="4000" dirty="0">
              <a:solidFill>
                <a:srgbClr val="00B0F0"/>
              </a:solidFill>
            </a:endParaRPr>
          </a:p>
        </p:txBody>
      </p:sp>
      <p:sp>
        <p:nvSpPr>
          <p:cNvPr id="4" name="Rectangle 3"/>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9776" y="641141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33" name="Picture 32"/>
          <p:cNvPicPr>
            <a:picLocks noChangeAspect="1"/>
          </p:cNvPicPr>
          <p:nvPr/>
        </p:nvPicPr>
        <p:blipFill>
          <a:blip r:embed="rId4"/>
          <a:stretch>
            <a:fillRect/>
          </a:stretch>
        </p:blipFill>
        <p:spPr>
          <a:xfrm>
            <a:off x="736190" y="1401414"/>
            <a:ext cx="10953750" cy="3905250"/>
          </a:xfrm>
          <a:prstGeom prst="rect">
            <a:avLst/>
          </a:prstGeom>
        </p:spPr>
      </p:pic>
      <p:grpSp>
        <p:nvGrpSpPr>
          <p:cNvPr id="43" name="Group 42"/>
          <p:cNvGrpSpPr/>
          <p:nvPr/>
        </p:nvGrpSpPr>
        <p:grpSpPr>
          <a:xfrm>
            <a:off x="678180" y="1299772"/>
            <a:ext cx="11056147" cy="4469977"/>
            <a:chOff x="678180" y="1299772"/>
            <a:chExt cx="11056147" cy="4469977"/>
          </a:xfrm>
        </p:grpSpPr>
        <p:sp>
          <p:nvSpPr>
            <p:cNvPr id="34" name="Rectangle 33"/>
            <p:cNvSpPr/>
            <p:nvPr/>
          </p:nvSpPr>
          <p:spPr>
            <a:xfrm>
              <a:off x="678180" y="1299772"/>
              <a:ext cx="11056147" cy="4068029"/>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p:cNvSpPr txBox="1">
              <a:spLocks/>
            </p:cNvSpPr>
            <p:nvPr/>
          </p:nvSpPr>
          <p:spPr>
            <a:xfrm>
              <a:off x="678180" y="5390990"/>
              <a:ext cx="2154697" cy="378759"/>
            </a:xfrm>
            <a:prstGeom prst="rect">
              <a:avLst/>
            </a:prstGeom>
          </p:spPr>
          <p:txBody>
            <a:bodyPr vert="horz" lIns="121789" tIns="60894" rIns="121789" bIns="60894" rtlCol="0" anchor="ctr">
              <a:noAutofit/>
            </a:bodyPr>
            <a:lstStyle>
              <a:lvl1pPr algn="ctr" defTabSz="457196" rtl="0" eaLnBrk="1" latinLnBrk="0" hangingPunct="1">
                <a:spcBef>
                  <a:spcPct val="0"/>
                </a:spcBef>
                <a:buNone/>
                <a:defRPr sz="4430" b="0" i="0" kern="1200" baseline="0">
                  <a:solidFill>
                    <a:srgbClr val="0D4368"/>
                  </a:solidFill>
                  <a:latin typeface="Segoe UI Light" panose="020B0502040204020203" pitchFamily="34" charset="0"/>
                  <a:ea typeface="+mj-ea"/>
                  <a:cs typeface="Segoe UI Light" panose="020B0502040204020203" pitchFamily="34" charset="0"/>
                </a:defRPr>
              </a:lvl1pPr>
            </a:lstStyle>
            <a:p>
              <a:pPr algn="l"/>
              <a:r>
                <a:rPr lang="en-US" sz="2400" b="1" dirty="0" smtClean="0">
                  <a:solidFill>
                    <a:srgbClr val="00B050"/>
                  </a:solidFill>
                </a:rPr>
                <a:t>Entity</a:t>
              </a:r>
              <a:endParaRPr lang="en-US" sz="2400" b="1" dirty="0">
                <a:solidFill>
                  <a:srgbClr val="00B050"/>
                </a:solidFill>
              </a:endParaRPr>
            </a:p>
          </p:txBody>
        </p:sp>
      </p:grpSp>
      <p:sp>
        <p:nvSpPr>
          <p:cNvPr id="36" name="Rectangle 35"/>
          <p:cNvSpPr/>
          <p:nvPr/>
        </p:nvSpPr>
        <p:spPr>
          <a:xfrm>
            <a:off x="3124201" y="1462088"/>
            <a:ext cx="2528888" cy="400050"/>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731794" y="1918895"/>
            <a:ext cx="2443162" cy="454085"/>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729413" y="2405317"/>
            <a:ext cx="2443162" cy="455209"/>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729413" y="2890482"/>
            <a:ext cx="2443162" cy="455209"/>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729413" y="3375626"/>
            <a:ext cx="2443162" cy="455209"/>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itle 1"/>
          <p:cNvSpPr txBox="1">
            <a:spLocks/>
          </p:cNvSpPr>
          <p:nvPr/>
        </p:nvSpPr>
        <p:spPr>
          <a:xfrm>
            <a:off x="678179" y="5715171"/>
            <a:ext cx="2154697" cy="378759"/>
          </a:xfrm>
          <a:prstGeom prst="rect">
            <a:avLst/>
          </a:prstGeom>
        </p:spPr>
        <p:txBody>
          <a:bodyPr vert="horz" lIns="121789" tIns="60894" rIns="121789" bIns="60894" rtlCol="0" anchor="ctr">
            <a:noAutofit/>
          </a:bodyPr>
          <a:lstStyle>
            <a:lvl1pPr algn="ctr" defTabSz="457196" rtl="0" eaLnBrk="1" latinLnBrk="0" hangingPunct="1">
              <a:spcBef>
                <a:spcPct val="0"/>
              </a:spcBef>
              <a:buNone/>
              <a:defRPr sz="4430" b="0" i="0" kern="1200" baseline="0">
                <a:solidFill>
                  <a:srgbClr val="0D4368"/>
                </a:solidFill>
                <a:latin typeface="Segoe UI Light" panose="020B0502040204020203" pitchFamily="34" charset="0"/>
                <a:ea typeface="+mj-ea"/>
                <a:cs typeface="Segoe UI Light" panose="020B0502040204020203" pitchFamily="34" charset="0"/>
              </a:defRPr>
            </a:lvl1pPr>
          </a:lstStyle>
          <a:p>
            <a:pPr algn="l"/>
            <a:r>
              <a:rPr lang="en-US" sz="2400" b="1" dirty="0" smtClean="0">
                <a:solidFill>
                  <a:srgbClr val="00B0F0"/>
                </a:solidFill>
              </a:rPr>
              <a:t>Properties</a:t>
            </a:r>
            <a:endParaRPr lang="en-US" sz="2400" b="1" dirty="0">
              <a:solidFill>
                <a:srgbClr val="00B0F0"/>
              </a:solidFill>
            </a:endParaRPr>
          </a:p>
        </p:txBody>
      </p:sp>
      <p:sp>
        <p:nvSpPr>
          <p:cNvPr id="18" name="TextBox 17"/>
          <p:cNvSpPr txBox="1"/>
          <p:nvPr/>
        </p:nvSpPr>
        <p:spPr>
          <a:xfrm>
            <a:off x="3492500" y="1963420"/>
            <a:ext cx="1308371" cy="369332"/>
          </a:xfrm>
          <a:prstGeom prst="rect">
            <a:avLst/>
          </a:prstGeom>
          <a:noFill/>
        </p:spPr>
        <p:txBody>
          <a:bodyPr wrap="none" rtlCol="0">
            <a:spAutoFit/>
          </a:bodyPr>
          <a:lstStyle/>
          <a:p>
            <a:r>
              <a:rPr lang="en-US" dirty="0" smtClean="0"/>
              <a:t>12-4567890</a:t>
            </a:r>
            <a:endParaRPr lang="en-US" dirty="0"/>
          </a:p>
        </p:txBody>
      </p:sp>
      <p:sp>
        <p:nvSpPr>
          <p:cNvPr id="19" name="TextBox 18"/>
          <p:cNvSpPr txBox="1"/>
          <p:nvPr/>
        </p:nvSpPr>
        <p:spPr>
          <a:xfrm>
            <a:off x="3492500" y="1567506"/>
            <a:ext cx="1378904" cy="369332"/>
          </a:xfrm>
          <a:prstGeom prst="rect">
            <a:avLst/>
          </a:prstGeom>
          <a:noFill/>
        </p:spPr>
        <p:txBody>
          <a:bodyPr wrap="none" rtlCol="0">
            <a:spAutoFit/>
          </a:bodyPr>
          <a:lstStyle/>
          <a:p>
            <a:r>
              <a:rPr lang="en-US" dirty="0" smtClean="0"/>
              <a:t>123-45-7890</a:t>
            </a:r>
            <a:endParaRPr lang="en-US" dirty="0"/>
          </a:p>
        </p:txBody>
      </p:sp>
      <p:sp>
        <p:nvSpPr>
          <p:cNvPr id="20" name="TextBox 19"/>
          <p:cNvSpPr txBox="1"/>
          <p:nvPr/>
        </p:nvSpPr>
        <p:spPr>
          <a:xfrm>
            <a:off x="2667000" y="1457357"/>
            <a:ext cx="304892" cy="369332"/>
          </a:xfrm>
          <a:prstGeom prst="rect">
            <a:avLst/>
          </a:prstGeom>
          <a:noFill/>
        </p:spPr>
        <p:txBody>
          <a:bodyPr wrap="none" rtlCol="0">
            <a:spAutoFit/>
          </a:bodyPr>
          <a:lstStyle/>
          <a:p>
            <a:r>
              <a:rPr lang="en-US" dirty="0"/>
              <a:t>X</a:t>
            </a:r>
          </a:p>
        </p:txBody>
      </p:sp>
      <p:sp>
        <p:nvSpPr>
          <p:cNvPr id="21" name="TextBox 20"/>
          <p:cNvSpPr txBox="1"/>
          <p:nvPr/>
        </p:nvSpPr>
        <p:spPr>
          <a:xfrm>
            <a:off x="7289800" y="2021840"/>
            <a:ext cx="1119217" cy="369332"/>
          </a:xfrm>
          <a:prstGeom prst="rect">
            <a:avLst/>
          </a:prstGeom>
          <a:noFill/>
        </p:spPr>
        <p:txBody>
          <a:bodyPr wrap="none" rtlCol="0">
            <a:spAutoFit/>
          </a:bodyPr>
          <a:lstStyle/>
          <a:p>
            <a:r>
              <a:rPr lang="en-US" dirty="0" smtClean="0"/>
              <a:t>$1,000.00</a:t>
            </a:r>
            <a:endParaRPr lang="en-US" dirty="0"/>
          </a:p>
        </p:txBody>
      </p:sp>
      <p:sp>
        <p:nvSpPr>
          <p:cNvPr id="22" name="Title 1"/>
          <p:cNvSpPr txBox="1">
            <a:spLocks/>
          </p:cNvSpPr>
          <p:nvPr/>
        </p:nvSpPr>
        <p:spPr>
          <a:xfrm>
            <a:off x="678179" y="6046803"/>
            <a:ext cx="2154697" cy="378759"/>
          </a:xfrm>
          <a:prstGeom prst="rect">
            <a:avLst/>
          </a:prstGeom>
        </p:spPr>
        <p:txBody>
          <a:bodyPr vert="horz" lIns="121789" tIns="60894" rIns="121789" bIns="60894" rtlCol="0" anchor="ctr">
            <a:noAutofit/>
          </a:bodyPr>
          <a:lstStyle>
            <a:lvl1pPr algn="ctr" defTabSz="457196" rtl="0" eaLnBrk="1" latinLnBrk="0" hangingPunct="1">
              <a:spcBef>
                <a:spcPct val="0"/>
              </a:spcBef>
              <a:buNone/>
              <a:defRPr sz="4430" b="0" i="0" kern="1200" baseline="0">
                <a:solidFill>
                  <a:srgbClr val="0D4368"/>
                </a:solidFill>
                <a:latin typeface="Segoe UI Light" panose="020B0502040204020203" pitchFamily="34" charset="0"/>
                <a:ea typeface="+mj-ea"/>
                <a:cs typeface="Segoe UI Light" panose="020B0502040204020203" pitchFamily="34" charset="0"/>
              </a:defRPr>
            </a:lvl1pPr>
          </a:lstStyle>
          <a:p>
            <a:pPr algn="l"/>
            <a:r>
              <a:rPr lang="en-US" sz="2400" b="1" dirty="0" smtClean="0">
                <a:solidFill>
                  <a:srgbClr val="7030A0"/>
                </a:solidFill>
              </a:rPr>
              <a:t>Relationship</a:t>
            </a:r>
            <a:endParaRPr lang="en-US" sz="2400" b="1" dirty="0">
              <a:solidFill>
                <a:srgbClr val="7030A0"/>
              </a:solidFill>
            </a:endParaRPr>
          </a:p>
        </p:txBody>
      </p:sp>
    </p:spTree>
    <p:extLst>
      <p:ext uri="{BB962C8B-B14F-4D97-AF65-F5344CB8AC3E}">
        <p14:creationId xmlns:p14="http://schemas.microsoft.com/office/powerpoint/2010/main" val="230870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2" name="Picture 11" descr="Logo.png"/>
          <p:cNvPicPr>
            <a:picLocks noChangeAspect="1"/>
          </p:cNvPicPr>
          <p:nvPr/>
        </p:nvPicPr>
        <p:blipFill>
          <a:blip r:embed="rId3"/>
          <a:stretch>
            <a:fillRect/>
          </a:stretch>
        </p:blipFill>
        <p:spPr>
          <a:xfrm>
            <a:off x="538385" y="-12818"/>
            <a:ext cx="2281674" cy="750622"/>
          </a:xfrm>
          <a:prstGeom prst="rect">
            <a:avLst/>
          </a:prstGeom>
        </p:spPr>
      </p:pic>
      <p:sp>
        <p:nvSpPr>
          <p:cNvPr id="2" name="Title 1"/>
          <p:cNvSpPr>
            <a:spLocks noGrp="1"/>
          </p:cNvSpPr>
          <p:nvPr>
            <p:ph type="title"/>
          </p:nvPr>
        </p:nvSpPr>
        <p:spPr>
          <a:xfrm>
            <a:off x="602562" y="743497"/>
            <a:ext cx="10972800" cy="609600"/>
          </a:xfrm>
        </p:spPr>
        <p:txBody>
          <a:bodyPr>
            <a:normAutofit fontScale="90000"/>
          </a:bodyPr>
          <a:lstStyle/>
          <a:p>
            <a:r>
              <a:rPr lang="en-US" sz="4000" dirty="0" smtClean="0">
                <a:solidFill>
                  <a:srgbClr val="00B0F0"/>
                </a:solidFill>
              </a:rPr>
              <a:t>Metadata Model Tags Overview</a:t>
            </a:r>
            <a:endParaRPr lang="en-US" sz="4000" dirty="0">
              <a:solidFill>
                <a:srgbClr val="00B0F0"/>
              </a:solidFill>
            </a:endParaRPr>
          </a:p>
        </p:txBody>
      </p:sp>
      <p:sp>
        <p:nvSpPr>
          <p:cNvPr id="3" name="Rectangle 2"/>
          <p:cNvSpPr/>
          <p:nvPr/>
        </p:nvSpPr>
        <p:spPr>
          <a:xfrm>
            <a:off x="602562" y="1653624"/>
            <a:ext cx="10972800" cy="4893647"/>
          </a:xfrm>
          <a:prstGeom prst="rect">
            <a:avLst/>
          </a:prstGeom>
          <a:noFill/>
        </p:spPr>
        <p:txBody>
          <a:bodyPr wrap="square">
            <a:spAutoFit/>
          </a:bodyPr>
          <a:lstStyle/>
          <a:p>
            <a:r>
              <a:rPr lang="en-US" sz="1200" dirty="0">
                <a:solidFill>
                  <a:srgbClr val="0000FF"/>
                </a:solidFill>
              </a:rPr>
              <a:t>&lt;</a:t>
            </a:r>
            <a:r>
              <a:rPr lang="en-US" sz="1200" dirty="0" err="1">
                <a:solidFill>
                  <a:srgbClr val="800000"/>
                </a:solidFill>
              </a:rPr>
              <a:t>Biml</a:t>
            </a:r>
            <a:r>
              <a:rPr lang="en-US" sz="1200" dirty="0">
                <a:solidFill>
                  <a:srgbClr val="000000"/>
                </a:solidFill>
              </a:rPr>
              <a:t> </a:t>
            </a:r>
            <a:r>
              <a:rPr lang="en-US" sz="1200" dirty="0" err="1">
                <a:solidFill>
                  <a:srgbClr val="FF0000"/>
                </a:solidFill>
              </a:rPr>
              <a:t>xmlns</a:t>
            </a:r>
            <a:r>
              <a:rPr lang="en-US" sz="1200" dirty="0">
                <a:solidFill>
                  <a:srgbClr val="0000FF"/>
                </a:solidFill>
              </a:rPr>
              <a:t>="http://schemas.varigence.com/biml.xsd"&gt;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Metadata</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err="1">
                <a:solidFill>
                  <a:srgbClr val="800000"/>
                </a:solidFill>
              </a:rPr>
              <a:t>MetadataModel</a:t>
            </a:r>
            <a:r>
              <a:rPr lang="en-US" sz="1200" dirty="0">
                <a:solidFill>
                  <a:srgbClr val="000000"/>
                </a:solidFill>
              </a:rPr>
              <a:t> </a:t>
            </a:r>
            <a:r>
              <a:rPr lang="en-US" sz="1200" dirty="0">
                <a:solidFill>
                  <a:srgbClr val="FF0000"/>
                </a:solidFill>
              </a:rPr>
              <a:t>Name</a:t>
            </a:r>
            <a:r>
              <a:rPr lang="en-US" sz="1200" dirty="0">
                <a:solidFill>
                  <a:srgbClr val="0000FF"/>
                </a:solidFill>
              </a:rPr>
              <a:t>="</a:t>
            </a:r>
            <a:r>
              <a:rPr lang="en-US" sz="1200" dirty="0" err="1">
                <a:solidFill>
                  <a:srgbClr val="0000FF"/>
                </a:solidFill>
              </a:rPr>
              <a:t>MyMetadataModel</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Entities</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Entity</a:t>
            </a:r>
            <a:r>
              <a:rPr lang="en-US" sz="1200" dirty="0">
                <a:solidFill>
                  <a:srgbClr val="000000"/>
                </a:solidFill>
              </a:rPr>
              <a:t> </a:t>
            </a:r>
            <a:r>
              <a:rPr lang="en-US" sz="1200" dirty="0">
                <a:solidFill>
                  <a:srgbClr val="FF0000"/>
                </a:solidFill>
              </a:rPr>
              <a:t>Name</a:t>
            </a:r>
            <a:r>
              <a:rPr lang="en-US" sz="1200" dirty="0">
                <a:solidFill>
                  <a:srgbClr val="0000FF"/>
                </a:solidFill>
              </a:rPr>
              <a:t>="Connections"&gt;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Properties</a:t>
            </a:r>
            <a:r>
              <a:rPr lang="en-US" sz="1200" dirty="0">
                <a:solidFill>
                  <a:srgbClr val="0000FF"/>
                </a:solidFill>
              </a:rPr>
              <a:t>&gt;</a:t>
            </a:r>
            <a:endParaRPr lang="en-US" sz="1200" dirty="0">
              <a:solidFill>
                <a:srgbClr val="000000"/>
              </a:solidFill>
            </a:endParaRPr>
          </a:p>
          <a:p>
            <a:r>
              <a:rPr lang="en-AU" sz="1200" dirty="0">
                <a:solidFill>
                  <a:srgbClr val="000000"/>
                </a:solidFill>
              </a:rPr>
              <a:t>                        </a:t>
            </a:r>
            <a:r>
              <a:rPr lang="en-AU" sz="1200" dirty="0">
                <a:solidFill>
                  <a:srgbClr val="0000FF"/>
                </a:solidFill>
              </a:rPr>
              <a:t>&lt;</a:t>
            </a:r>
            <a:r>
              <a:rPr lang="en-AU" sz="1200" dirty="0">
                <a:solidFill>
                  <a:srgbClr val="800000"/>
                </a:solidFill>
              </a:rPr>
              <a:t>Property</a:t>
            </a:r>
            <a:r>
              <a:rPr lang="en-AU" sz="1200" dirty="0">
                <a:solidFill>
                  <a:srgbClr val="000000"/>
                </a:solidFill>
              </a:rPr>
              <a:t> </a:t>
            </a:r>
            <a:r>
              <a:rPr lang="en-AU" sz="1200" dirty="0">
                <a:solidFill>
                  <a:srgbClr val="FF0000"/>
                </a:solidFill>
              </a:rPr>
              <a:t>Name</a:t>
            </a:r>
            <a:r>
              <a:rPr lang="en-AU" sz="1200" dirty="0">
                <a:solidFill>
                  <a:srgbClr val="0000FF"/>
                </a:solidFill>
              </a:rPr>
              <a:t>="</a:t>
            </a:r>
            <a:r>
              <a:rPr lang="en-AU" sz="1200" dirty="0" err="1">
                <a:solidFill>
                  <a:srgbClr val="0000FF"/>
                </a:solidFill>
              </a:rPr>
              <a:t>ConnectionName</a:t>
            </a:r>
            <a:r>
              <a:rPr lang="en-AU" sz="1200" dirty="0">
                <a:solidFill>
                  <a:srgbClr val="0000FF"/>
                </a:solidFill>
              </a:rPr>
              <a:t>"</a:t>
            </a:r>
            <a:r>
              <a:rPr lang="en-AU" sz="1200" dirty="0">
                <a:solidFill>
                  <a:srgbClr val="000000"/>
                </a:solidFill>
              </a:rPr>
              <a:t> </a:t>
            </a:r>
            <a:r>
              <a:rPr lang="en-AU" sz="1200" dirty="0" err="1">
                <a:solidFill>
                  <a:srgbClr val="FF0000"/>
                </a:solidFill>
              </a:rPr>
              <a:t>DataType</a:t>
            </a:r>
            <a:r>
              <a:rPr lang="en-AU" sz="1200" dirty="0">
                <a:solidFill>
                  <a:srgbClr val="0000FF"/>
                </a:solidFill>
              </a:rPr>
              <a:t>="String"</a:t>
            </a:r>
            <a:r>
              <a:rPr lang="en-AU" sz="1200" dirty="0">
                <a:solidFill>
                  <a:srgbClr val="000000"/>
                </a:solidFill>
              </a:rPr>
              <a:t> </a:t>
            </a:r>
            <a:r>
              <a:rPr lang="en-AU" sz="1200" dirty="0">
                <a:solidFill>
                  <a:srgbClr val="FF0000"/>
                </a:solidFill>
              </a:rPr>
              <a:t>Length</a:t>
            </a:r>
            <a:r>
              <a:rPr lang="en-AU" sz="1200" dirty="0">
                <a:solidFill>
                  <a:srgbClr val="0000FF"/>
                </a:solidFill>
              </a:rPr>
              <a:t>="100"</a:t>
            </a:r>
            <a:r>
              <a:rPr lang="en-AU" sz="1200" dirty="0">
                <a:solidFill>
                  <a:srgbClr val="000000"/>
                </a:solidFill>
              </a:rPr>
              <a:t> </a:t>
            </a:r>
            <a:r>
              <a:rPr lang="en-AU" sz="1200" dirty="0">
                <a:solidFill>
                  <a:srgbClr val="FF0000"/>
                </a:solidFill>
              </a:rPr>
              <a:t>Category</a:t>
            </a:r>
            <a:r>
              <a:rPr lang="en-AU" sz="1200" dirty="0">
                <a:solidFill>
                  <a:srgbClr val="0000FF"/>
                </a:solidFill>
              </a:rPr>
              <a:t>="Connection"</a:t>
            </a:r>
            <a:r>
              <a:rPr lang="en-AU" sz="1200" dirty="0">
                <a:solidFill>
                  <a:srgbClr val="000000"/>
                </a:solidFill>
              </a:rPr>
              <a:t> </a:t>
            </a:r>
            <a:r>
              <a:rPr lang="en-AU" sz="1200" dirty="0" err="1">
                <a:solidFill>
                  <a:srgbClr val="FF0000"/>
                </a:solidFill>
              </a:rPr>
              <a:t>IsRequired</a:t>
            </a:r>
            <a:r>
              <a:rPr lang="en-AU" sz="1200" dirty="0">
                <a:solidFill>
                  <a:srgbClr val="0000FF"/>
                </a:solidFill>
              </a:rPr>
              <a:t>="true"</a:t>
            </a:r>
            <a:r>
              <a:rPr lang="en-AU" sz="1200" dirty="0">
                <a:solidFill>
                  <a:srgbClr val="000000"/>
                </a:solidFill>
              </a:rPr>
              <a:t> </a:t>
            </a:r>
            <a:r>
              <a:rPr lang="en-AU" sz="1200" dirty="0">
                <a:solidFill>
                  <a:srgbClr val="0000FF"/>
                </a:solidFill>
              </a:rPr>
              <a:t>/&gt;</a:t>
            </a:r>
            <a:endParaRPr lang="en-AU" sz="1200" dirty="0">
              <a:solidFill>
                <a:srgbClr val="000000"/>
              </a:solidFill>
            </a:endParaRPr>
          </a:p>
          <a:p>
            <a:r>
              <a:rPr lang="en-AU" sz="1200" dirty="0">
                <a:solidFill>
                  <a:srgbClr val="000000"/>
                </a:solidFill>
              </a:rPr>
              <a:t>                        </a:t>
            </a:r>
            <a:r>
              <a:rPr lang="en-AU" sz="1200" dirty="0">
                <a:solidFill>
                  <a:srgbClr val="0000FF"/>
                </a:solidFill>
              </a:rPr>
              <a:t>&lt;</a:t>
            </a:r>
            <a:r>
              <a:rPr lang="en-AU" sz="1200" dirty="0">
                <a:solidFill>
                  <a:srgbClr val="800000"/>
                </a:solidFill>
              </a:rPr>
              <a:t>Property</a:t>
            </a:r>
            <a:r>
              <a:rPr lang="en-AU" sz="1200" dirty="0">
                <a:solidFill>
                  <a:srgbClr val="000000"/>
                </a:solidFill>
              </a:rPr>
              <a:t> </a:t>
            </a:r>
            <a:r>
              <a:rPr lang="en-AU" sz="1200" dirty="0">
                <a:solidFill>
                  <a:srgbClr val="FF0000"/>
                </a:solidFill>
              </a:rPr>
              <a:t>Name</a:t>
            </a:r>
            <a:r>
              <a:rPr lang="en-AU" sz="1200" dirty="0">
                <a:solidFill>
                  <a:srgbClr val="0000FF"/>
                </a:solidFill>
              </a:rPr>
              <a:t>="</a:t>
            </a:r>
            <a:r>
              <a:rPr lang="en-AU" sz="1200" dirty="0" err="1">
                <a:solidFill>
                  <a:srgbClr val="0000FF"/>
                </a:solidFill>
              </a:rPr>
              <a:t>ConnectionString</a:t>
            </a:r>
            <a:r>
              <a:rPr lang="en-AU" sz="1200" dirty="0">
                <a:solidFill>
                  <a:srgbClr val="0000FF"/>
                </a:solidFill>
              </a:rPr>
              <a:t>"</a:t>
            </a:r>
            <a:r>
              <a:rPr lang="en-AU" sz="1200" dirty="0">
                <a:solidFill>
                  <a:srgbClr val="000000"/>
                </a:solidFill>
              </a:rPr>
              <a:t> </a:t>
            </a:r>
            <a:r>
              <a:rPr lang="en-AU" sz="1200" dirty="0" err="1">
                <a:solidFill>
                  <a:srgbClr val="FF0000"/>
                </a:solidFill>
              </a:rPr>
              <a:t>DataType</a:t>
            </a:r>
            <a:r>
              <a:rPr lang="en-AU" sz="1200" dirty="0">
                <a:solidFill>
                  <a:srgbClr val="0000FF"/>
                </a:solidFill>
              </a:rPr>
              <a:t>="String"</a:t>
            </a:r>
            <a:r>
              <a:rPr lang="en-AU" sz="1200" dirty="0">
                <a:solidFill>
                  <a:srgbClr val="000000"/>
                </a:solidFill>
              </a:rPr>
              <a:t> </a:t>
            </a:r>
            <a:r>
              <a:rPr lang="en-AU" sz="1200" dirty="0">
                <a:solidFill>
                  <a:srgbClr val="FF0000"/>
                </a:solidFill>
              </a:rPr>
              <a:t>Length</a:t>
            </a:r>
            <a:r>
              <a:rPr lang="en-AU" sz="1200" dirty="0">
                <a:solidFill>
                  <a:srgbClr val="0000FF"/>
                </a:solidFill>
              </a:rPr>
              <a:t>="500"</a:t>
            </a:r>
            <a:r>
              <a:rPr lang="en-AU" sz="1200" dirty="0">
                <a:solidFill>
                  <a:srgbClr val="000000"/>
                </a:solidFill>
              </a:rPr>
              <a:t> </a:t>
            </a:r>
            <a:r>
              <a:rPr lang="en-AU" sz="1200" dirty="0">
                <a:solidFill>
                  <a:srgbClr val="FF0000"/>
                </a:solidFill>
              </a:rPr>
              <a:t>Category</a:t>
            </a:r>
            <a:r>
              <a:rPr lang="en-AU" sz="1200" dirty="0">
                <a:solidFill>
                  <a:srgbClr val="0000FF"/>
                </a:solidFill>
              </a:rPr>
              <a:t>="Connection"</a:t>
            </a:r>
            <a:r>
              <a:rPr lang="en-AU" sz="1200" dirty="0">
                <a:solidFill>
                  <a:srgbClr val="000000"/>
                </a:solidFill>
              </a:rPr>
              <a:t> </a:t>
            </a:r>
            <a:r>
              <a:rPr lang="en-AU" sz="1200" dirty="0" err="1">
                <a:solidFill>
                  <a:srgbClr val="FF0000"/>
                </a:solidFill>
              </a:rPr>
              <a:t>IsRequired</a:t>
            </a:r>
            <a:r>
              <a:rPr lang="en-AU" sz="1200" dirty="0">
                <a:solidFill>
                  <a:srgbClr val="0000FF"/>
                </a:solidFill>
              </a:rPr>
              <a:t>="true"</a:t>
            </a:r>
            <a:r>
              <a:rPr lang="en-AU" sz="1200" dirty="0">
                <a:solidFill>
                  <a:srgbClr val="000000"/>
                </a:solidFill>
              </a:rPr>
              <a:t> </a:t>
            </a:r>
            <a:r>
              <a:rPr lang="en-AU" sz="1200" dirty="0">
                <a:solidFill>
                  <a:srgbClr val="0000FF"/>
                </a:solidFill>
              </a:rPr>
              <a:t>/&gt;</a:t>
            </a:r>
            <a:endParaRPr lang="en-AU"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Properties</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Entity</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Entity</a:t>
            </a:r>
            <a:r>
              <a:rPr lang="en-US" sz="1200" dirty="0">
                <a:solidFill>
                  <a:srgbClr val="000000"/>
                </a:solidFill>
              </a:rPr>
              <a:t> </a:t>
            </a:r>
            <a:r>
              <a:rPr lang="en-US" sz="1200" dirty="0">
                <a:solidFill>
                  <a:srgbClr val="FF0000"/>
                </a:solidFill>
              </a:rPr>
              <a:t>Name</a:t>
            </a:r>
            <a:r>
              <a:rPr lang="en-US" sz="1200" dirty="0">
                <a:solidFill>
                  <a:srgbClr val="0000FF"/>
                </a:solidFill>
              </a:rPr>
              <a:t>="Tables"&gt;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Relationships</a:t>
            </a:r>
            <a:r>
              <a:rPr lang="en-US" sz="1200" dirty="0">
                <a:solidFill>
                  <a:srgbClr val="0000FF"/>
                </a:solidFill>
              </a:rPr>
              <a:t>&gt;</a:t>
            </a:r>
            <a:endParaRPr lang="en-US" sz="1200" dirty="0">
              <a:solidFill>
                <a:srgbClr val="000000"/>
              </a:solidFill>
            </a:endParaRPr>
          </a:p>
          <a:p>
            <a:r>
              <a:rPr lang="en-AU" sz="1200" dirty="0">
                <a:solidFill>
                  <a:srgbClr val="000000"/>
                </a:solidFill>
              </a:rPr>
              <a:t>                        </a:t>
            </a:r>
            <a:r>
              <a:rPr lang="en-AU" sz="1200" dirty="0">
                <a:solidFill>
                  <a:srgbClr val="0000FF"/>
                </a:solidFill>
              </a:rPr>
              <a:t>&lt;</a:t>
            </a:r>
            <a:r>
              <a:rPr lang="en-AU" sz="1200" dirty="0">
                <a:solidFill>
                  <a:srgbClr val="800000"/>
                </a:solidFill>
              </a:rPr>
              <a:t>Relationship</a:t>
            </a:r>
            <a:r>
              <a:rPr lang="en-AU" sz="1200" dirty="0">
                <a:solidFill>
                  <a:srgbClr val="000000"/>
                </a:solidFill>
              </a:rPr>
              <a:t> </a:t>
            </a:r>
            <a:r>
              <a:rPr lang="en-AU" sz="1200" dirty="0">
                <a:solidFill>
                  <a:srgbClr val="FF0000"/>
                </a:solidFill>
              </a:rPr>
              <a:t>Name</a:t>
            </a:r>
            <a:r>
              <a:rPr lang="en-AU" sz="1200" dirty="0">
                <a:solidFill>
                  <a:srgbClr val="0000FF"/>
                </a:solidFill>
              </a:rPr>
              <a:t>="Connection"</a:t>
            </a:r>
            <a:r>
              <a:rPr lang="en-AU" sz="1200" dirty="0">
                <a:solidFill>
                  <a:srgbClr val="000000"/>
                </a:solidFill>
              </a:rPr>
              <a:t> </a:t>
            </a:r>
            <a:r>
              <a:rPr lang="en-AU" sz="1200" dirty="0">
                <a:solidFill>
                  <a:srgbClr val="FF0000"/>
                </a:solidFill>
              </a:rPr>
              <a:t>Cardinality</a:t>
            </a:r>
            <a:r>
              <a:rPr lang="en-AU" sz="1200" dirty="0">
                <a:solidFill>
                  <a:srgbClr val="0000FF"/>
                </a:solidFill>
              </a:rPr>
              <a:t>="</a:t>
            </a:r>
            <a:r>
              <a:rPr lang="en-AU" sz="1200" dirty="0" err="1">
                <a:solidFill>
                  <a:srgbClr val="0000FF"/>
                </a:solidFill>
              </a:rPr>
              <a:t>ManyToOne</a:t>
            </a:r>
            <a:r>
              <a:rPr lang="en-AU" sz="1200" dirty="0">
                <a:solidFill>
                  <a:srgbClr val="0000FF"/>
                </a:solidFill>
              </a:rPr>
              <a:t>"</a:t>
            </a:r>
            <a:r>
              <a:rPr lang="en-AU" sz="1200" dirty="0">
                <a:solidFill>
                  <a:srgbClr val="000000"/>
                </a:solidFill>
              </a:rPr>
              <a:t> </a:t>
            </a:r>
            <a:r>
              <a:rPr lang="en-AU" sz="1200" dirty="0" err="1">
                <a:solidFill>
                  <a:srgbClr val="FF0000"/>
                </a:solidFill>
              </a:rPr>
              <a:t>EntityName</a:t>
            </a:r>
            <a:r>
              <a:rPr lang="en-AU" sz="1200" dirty="0">
                <a:solidFill>
                  <a:srgbClr val="0000FF"/>
                </a:solidFill>
              </a:rPr>
              <a:t>="</a:t>
            </a:r>
            <a:r>
              <a:rPr lang="en-AU" sz="1200" dirty="0" err="1">
                <a:solidFill>
                  <a:srgbClr val="0000FF"/>
                </a:solidFill>
              </a:rPr>
              <a:t>FrameworkModel.Connections</a:t>
            </a:r>
            <a:r>
              <a:rPr lang="en-AU" sz="1200" dirty="0">
                <a:solidFill>
                  <a:srgbClr val="0000FF"/>
                </a:solidFill>
              </a:rPr>
              <a:t>"</a:t>
            </a:r>
            <a:r>
              <a:rPr lang="en-AU" sz="1200" dirty="0">
                <a:solidFill>
                  <a:srgbClr val="000000"/>
                </a:solidFill>
              </a:rPr>
              <a:t> </a:t>
            </a:r>
            <a:r>
              <a:rPr lang="en-AU" sz="1200" dirty="0">
                <a:solidFill>
                  <a:srgbClr val="0000FF"/>
                </a:solidFill>
              </a:rPr>
              <a:t>/&gt;</a:t>
            </a:r>
            <a:endParaRPr lang="en-AU"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Relationships</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Properties</a:t>
            </a:r>
            <a:r>
              <a:rPr lang="en-US" sz="1200" dirty="0">
                <a:solidFill>
                  <a:srgbClr val="0000FF"/>
                </a:solidFill>
              </a:rPr>
              <a:t>&gt;</a:t>
            </a:r>
            <a:endParaRPr lang="en-US" sz="1200" dirty="0">
              <a:solidFill>
                <a:srgbClr val="000000"/>
              </a:solidFill>
            </a:endParaRPr>
          </a:p>
          <a:p>
            <a:r>
              <a:rPr lang="en-AU" sz="1200" dirty="0">
                <a:solidFill>
                  <a:srgbClr val="000000"/>
                </a:solidFill>
              </a:rPr>
              <a:t>                        </a:t>
            </a:r>
            <a:r>
              <a:rPr lang="en-AU" sz="1200" dirty="0">
                <a:solidFill>
                  <a:srgbClr val="0000FF"/>
                </a:solidFill>
              </a:rPr>
              <a:t>&lt;</a:t>
            </a:r>
            <a:r>
              <a:rPr lang="en-AU" sz="1200" dirty="0">
                <a:solidFill>
                  <a:srgbClr val="800000"/>
                </a:solidFill>
              </a:rPr>
              <a:t>Property</a:t>
            </a:r>
            <a:r>
              <a:rPr lang="en-AU" sz="1200" dirty="0">
                <a:solidFill>
                  <a:srgbClr val="000000"/>
                </a:solidFill>
              </a:rPr>
              <a:t> </a:t>
            </a:r>
            <a:r>
              <a:rPr lang="en-AU" sz="1200" dirty="0">
                <a:solidFill>
                  <a:srgbClr val="FF0000"/>
                </a:solidFill>
              </a:rPr>
              <a:t>Name</a:t>
            </a:r>
            <a:r>
              <a:rPr lang="en-AU" sz="1200" dirty="0">
                <a:solidFill>
                  <a:srgbClr val="0000FF"/>
                </a:solidFill>
              </a:rPr>
              <a:t>="</a:t>
            </a:r>
            <a:r>
              <a:rPr lang="en-AU" sz="1200" dirty="0" err="1">
                <a:solidFill>
                  <a:srgbClr val="0000FF"/>
                </a:solidFill>
              </a:rPr>
              <a:t>TableName</a:t>
            </a:r>
            <a:r>
              <a:rPr lang="en-AU" sz="1200" dirty="0">
                <a:solidFill>
                  <a:srgbClr val="0000FF"/>
                </a:solidFill>
              </a:rPr>
              <a:t>"</a:t>
            </a:r>
            <a:r>
              <a:rPr lang="en-AU" sz="1200" dirty="0">
                <a:solidFill>
                  <a:srgbClr val="000000"/>
                </a:solidFill>
              </a:rPr>
              <a:t> </a:t>
            </a:r>
            <a:r>
              <a:rPr lang="en-AU" sz="1200" dirty="0" err="1">
                <a:solidFill>
                  <a:srgbClr val="FF0000"/>
                </a:solidFill>
              </a:rPr>
              <a:t>DataType</a:t>
            </a:r>
            <a:r>
              <a:rPr lang="en-AU" sz="1200" dirty="0">
                <a:solidFill>
                  <a:srgbClr val="0000FF"/>
                </a:solidFill>
              </a:rPr>
              <a:t>="</a:t>
            </a:r>
            <a:r>
              <a:rPr lang="en-AU" sz="1200" dirty="0" err="1">
                <a:solidFill>
                  <a:srgbClr val="0000FF"/>
                </a:solidFill>
              </a:rPr>
              <a:t>AnsiString</a:t>
            </a:r>
            <a:r>
              <a:rPr lang="en-AU" sz="1200" dirty="0">
                <a:solidFill>
                  <a:srgbClr val="0000FF"/>
                </a:solidFill>
              </a:rPr>
              <a:t>"</a:t>
            </a:r>
            <a:r>
              <a:rPr lang="en-AU" sz="1200" dirty="0">
                <a:solidFill>
                  <a:srgbClr val="000000"/>
                </a:solidFill>
              </a:rPr>
              <a:t> </a:t>
            </a:r>
            <a:r>
              <a:rPr lang="en-AU" sz="1200" dirty="0">
                <a:solidFill>
                  <a:srgbClr val="FF0000"/>
                </a:solidFill>
              </a:rPr>
              <a:t>Length</a:t>
            </a:r>
            <a:r>
              <a:rPr lang="en-AU" sz="1200" dirty="0">
                <a:solidFill>
                  <a:srgbClr val="0000FF"/>
                </a:solidFill>
              </a:rPr>
              <a:t>="100"</a:t>
            </a:r>
            <a:r>
              <a:rPr lang="en-AU" sz="1200" dirty="0">
                <a:solidFill>
                  <a:srgbClr val="000000"/>
                </a:solidFill>
              </a:rPr>
              <a:t> </a:t>
            </a:r>
            <a:r>
              <a:rPr lang="en-AU" sz="1200" dirty="0">
                <a:solidFill>
                  <a:srgbClr val="FF0000"/>
                </a:solidFill>
              </a:rPr>
              <a:t>Category</a:t>
            </a:r>
            <a:r>
              <a:rPr lang="en-AU" sz="1200" dirty="0">
                <a:solidFill>
                  <a:srgbClr val="0000FF"/>
                </a:solidFill>
              </a:rPr>
              <a:t>="Table"</a:t>
            </a:r>
            <a:r>
              <a:rPr lang="en-AU" sz="1200" dirty="0">
                <a:solidFill>
                  <a:srgbClr val="000000"/>
                </a:solidFill>
              </a:rPr>
              <a:t> </a:t>
            </a:r>
            <a:r>
              <a:rPr lang="en-AU" sz="1200" dirty="0" err="1">
                <a:solidFill>
                  <a:srgbClr val="FF0000"/>
                </a:solidFill>
              </a:rPr>
              <a:t>IsRequired</a:t>
            </a:r>
            <a:r>
              <a:rPr lang="en-AU" sz="1200" dirty="0">
                <a:solidFill>
                  <a:srgbClr val="0000FF"/>
                </a:solidFill>
              </a:rPr>
              <a:t>="true"</a:t>
            </a:r>
            <a:r>
              <a:rPr lang="en-AU" sz="1200" dirty="0">
                <a:solidFill>
                  <a:srgbClr val="000000"/>
                </a:solidFill>
              </a:rPr>
              <a:t> </a:t>
            </a:r>
            <a:r>
              <a:rPr lang="en-AU" sz="1200" dirty="0">
                <a:solidFill>
                  <a:srgbClr val="0000FF"/>
                </a:solidFill>
              </a:rPr>
              <a:t>/&gt;</a:t>
            </a:r>
            <a:endParaRPr lang="en-AU" sz="1200" dirty="0">
              <a:solidFill>
                <a:srgbClr val="000000"/>
              </a:solidFill>
            </a:endParaRPr>
          </a:p>
          <a:p>
            <a:r>
              <a:rPr lang="en-AU" sz="1200" dirty="0">
                <a:solidFill>
                  <a:srgbClr val="000000"/>
                </a:solidFill>
              </a:rPr>
              <a:t>                        </a:t>
            </a:r>
            <a:r>
              <a:rPr lang="en-AU" sz="1200" dirty="0">
                <a:solidFill>
                  <a:srgbClr val="0000FF"/>
                </a:solidFill>
              </a:rPr>
              <a:t>&lt;</a:t>
            </a:r>
            <a:r>
              <a:rPr lang="en-AU" sz="1200" dirty="0">
                <a:solidFill>
                  <a:srgbClr val="800000"/>
                </a:solidFill>
              </a:rPr>
              <a:t>Property</a:t>
            </a:r>
            <a:r>
              <a:rPr lang="en-AU" sz="1200" dirty="0">
                <a:solidFill>
                  <a:srgbClr val="000000"/>
                </a:solidFill>
              </a:rPr>
              <a:t> </a:t>
            </a:r>
            <a:r>
              <a:rPr lang="en-AU" sz="1200" dirty="0">
                <a:solidFill>
                  <a:srgbClr val="FF0000"/>
                </a:solidFill>
              </a:rPr>
              <a:t>Name</a:t>
            </a:r>
            <a:r>
              <a:rPr lang="en-AU" sz="1200" dirty="0">
                <a:solidFill>
                  <a:srgbClr val="0000FF"/>
                </a:solidFill>
              </a:rPr>
              <a:t>="Schema"</a:t>
            </a:r>
            <a:r>
              <a:rPr lang="en-AU" sz="1200" dirty="0">
                <a:solidFill>
                  <a:srgbClr val="000000"/>
                </a:solidFill>
              </a:rPr>
              <a:t> </a:t>
            </a:r>
            <a:r>
              <a:rPr lang="en-AU" sz="1200" dirty="0" err="1">
                <a:solidFill>
                  <a:srgbClr val="FF0000"/>
                </a:solidFill>
              </a:rPr>
              <a:t>DataType</a:t>
            </a:r>
            <a:r>
              <a:rPr lang="en-AU" sz="1200" dirty="0">
                <a:solidFill>
                  <a:srgbClr val="0000FF"/>
                </a:solidFill>
              </a:rPr>
              <a:t>="</a:t>
            </a:r>
            <a:r>
              <a:rPr lang="en-AU" sz="1200" dirty="0" err="1">
                <a:solidFill>
                  <a:srgbClr val="0000FF"/>
                </a:solidFill>
              </a:rPr>
              <a:t>AnsiString</a:t>
            </a:r>
            <a:r>
              <a:rPr lang="en-AU" sz="1200" dirty="0">
                <a:solidFill>
                  <a:srgbClr val="0000FF"/>
                </a:solidFill>
              </a:rPr>
              <a:t>"</a:t>
            </a:r>
            <a:r>
              <a:rPr lang="en-AU" sz="1200" dirty="0">
                <a:solidFill>
                  <a:srgbClr val="000000"/>
                </a:solidFill>
              </a:rPr>
              <a:t> </a:t>
            </a:r>
            <a:r>
              <a:rPr lang="en-AU" sz="1200" dirty="0">
                <a:solidFill>
                  <a:srgbClr val="FF0000"/>
                </a:solidFill>
              </a:rPr>
              <a:t>Length</a:t>
            </a:r>
            <a:r>
              <a:rPr lang="en-AU" sz="1200" dirty="0">
                <a:solidFill>
                  <a:srgbClr val="0000FF"/>
                </a:solidFill>
              </a:rPr>
              <a:t>="50"</a:t>
            </a:r>
            <a:r>
              <a:rPr lang="en-AU" sz="1200" dirty="0">
                <a:solidFill>
                  <a:srgbClr val="000000"/>
                </a:solidFill>
              </a:rPr>
              <a:t> </a:t>
            </a:r>
            <a:r>
              <a:rPr lang="en-AU" sz="1200" dirty="0">
                <a:solidFill>
                  <a:srgbClr val="FF0000"/>
                </a:solidFill>
              </a:rPr>
              <a:t>Category</a:t>
            </a:r>
            <a:r>
              <a:rPr lang="en-AU" sz="1200" dirty="0">
                <a:solidFill>
                  <a:srgbClr val="0000FF"/>
                </a:solidFill>
              </a:rPr>
              <a:t>="Table"</a:t>
            </a:r>
            <a:r>
              <a:rPr lang="en-AU" sz="1200" dirty="0">
                <a:solidFill>
                  <a:srgbClr val="000000"/>
                </a:solidFill>
              </a:rPr>
              <a:t> </a:t>
            </a:r>
            <a:r>
              <a:rPr lang="en-AU" sz="1200" dirty="0" err="1">
                <a:solidFill>
                  <a:srgbClr val="FF0000"/>
                </a:solidFill>
              </a:rPr>
              <a:t>IsRequired</a:t>
            </a:r>
            <a:r>
              <a:rPr lang="en-AU" sz="1200" dirty="0">
                <a:solidFill>
                  <a:srgbClr val="0000FF"/>
                </a:solidFill>
              </a:rPr>
              <a:t>="true"</a:t>
            </a:r>
            <a:r>
              <a:rPr lang="en-AU" sz="1200" dirty="0">
                <a:solidFill>
                  <a:srgbClr val="000000"/>
                </a:solidFill>
              </a:rPr>
              <a:t> </a:t>
            </a:r>
            <a:r>
              <a:rPr lang="en-AU" sz="1200" dirty="0">
                <a:solidFill>
                  <a:srgbClr val="0000FF"/>
                </a:solidFill>
              </a:rPr>
              <a:t>/&gt;</a:t>
            </a:r>
            <a:endParaRPr lang="en-AU"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Properties</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Validators</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Validator</a:t>
            </a:r>
            <a:r>
              <a:rPr lang="en-US" sz="1200" dirty="0">
                <a:solidFill>
                  <a:srgbClr val="000000"/>
                </a:solidFill>
              </a:rPr>
              <a:t>  </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Validators</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Entity</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Entities</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err="1">
                <a:solidFill>
                  <a:srgbClr val="800000"/>
                </a:solidFill>
              </a:rPr>
              <a:t>MetadataModel</a:t>
            </a:r>
            <a:r>
              <a:rPr lang="en-US" sz="1200" dirty="0">
                <a:solidFill>
                  <a:srgbClr val="0000FF"/>
                </a:solidFill>
              </a:rPr>
              <a:t>&gt;</a:t>
            </a:r>
            <a:endParaRPr lang="en-US" sz="1200" dirty="0">
              <a:solidFill>
                <a:srgbClr val="000000"/>
              </a:solidFill>
            </a:endParaRPr>
          </a:p>
          <a:p>
            <a:r>
              <a:rPr lang="en-US" sz="1200" dirty="0">
                <a:solidFill>
                  <a:srgbClr val="000000"/>
                </a:solidFill>
              </a:rPr>
              <a:t>    </a:t>
            </a:r>
            <a:r>
              <a:rPr lang="en-US" sz="1200" dirty="0">
                <a:solidFill>
                  <a:srgbClr val="0000FF"/>
                </a:solidFill>
              </a:rPr>
              <a:t>&lt;/</a:t>
            </a:r>
            <a:r>
              <a:rPr lang="en-US" sz="1200" dirty="0">
                <a:solidFill>
                  <a:srgbClr val="800000"/>
                </a:solidFill>
              </a:rPr>
              <a:t>Metadata</a:t>
            </a:r>
            <a:r>
              <a:rPr lang="en-US" sz="1200" dirty="0">
                <a:solidFill>
                  <a:srgbClr val="0000FF"/>
                </a:solidFill>
              </a:rPr>
              <a:t>&gt;</a:t>
            </a:r>
            <a:endParaRPr lang="en-US" sz="1200" dirty="0">
              <a:solidFill>
                <a:srgbClr val="000000"/>
              </a:solidFill>
            </a:endParaRPr>
          </a:p>
          <a:p>
            <a:r>
              <a:rPr lang="en-US" sz="1200" dirty="0">
                <a:solidFill>
                  <a:srgbClr val="0000FF"/>
                </a:solidFill>
              </a:rPr>
              <a:t>&lt;/</a:t>
            </a:r>
            <a:r>
              <a:rPr lang="en-US" sz="1200" dirty="0" err="1">
                <a:solidFill>
                  <a:srgbClr val="800000"/>
                </a:solidFill>
              </a:rPr>
              <a:t>Biml</a:t>
            </a:r>
            <a:r>
              <a:rPr lang="en-US" sz="1200" dirty="0">
                <a:solidFill>
                  <a:srgbClr val="0000FF"/>
                </a:solidFill>
              </a:rPr>
              <a:t>&gt;</a:t>
            </a:r>
            <a:endParaRPr lang="en-US" sz="1200" dirty="0"/>
          </a:p>
        </p:txBody>
      </p:sp>
      <p:sp>
        <p:nvSpPr>
          <p:cNvPr id="4" name="Rectangle 3"/>
          <p:cNvSpPr/>
          <p:nvPr/>
        </p:nvSpPr>
        <p:spPr>
          <a:xfrm>
            <a:off x="935887" y="2049177"/>
            <a:ext cx="10226722" cy="204718"/>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rgbClr val="00B050"/>
                </a:solidFill>
                <a:sym typeface="Wingdings" panose="05000000000000000000" pitchFamily="2" charset="2"/>
              </a:rPr>
              <a:t>-----------------------------------------------------------------------------------------------------------------  </a:t>
            </a:r>
            <a:r>
              <a:rPr lang="en-US" sz="1400" dirty="0" smtClean="0">
                <a:solidFill>
                  <a:srgbClr val="00B050"/>
                </a:solidFill>
              </a:rPr>
              <a:t>Database</a:t>
            </a:r>
            <a:endParaRPr lang="en-US" sz="1400" dirty="0">
              <a:solidFill>
                <a:srgbClr val="00B050"/>
              </a:solidFill>
            </a:endParaRPr>
          </a:p>
        </p:txBody>
      </p:sp>
      <p:sp>
        <p:nvSpPr>
          <p:cNvPr id="7" name="Rectangle 6"/>
          <p:cNvSpPr/>
          <p:nvPr/>
        </p:nvSpPr>
        <p:spPr>
          <a:xfrm>
            <a:off x="1217931" y="2425683"/>
            <a:ext cx="9944668" cy="204718"/>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rgbClr val="00B050"/>
                </a:solidFill>
                <a:sym typeface="Wingdings" panose="05000000000000000000" pitchFamily="2" charset="2"/>
              </a:rPr>
              <a:t>--------------------------------------------------------------------------------------------------------------------------------         </a:t>
            </a:r>
            <a:r>
              <a:rPr lang="en-US" sz="1400" dirty="0" smtClean="0">
                <a:solidFill>
                  <a:srgbClr val="00B050"/>
                </a:solidFill>
              </a:rPr>
              <a:t>Table</a:t>
            </a:r>
            <a:endParaRPr lang="en-US" sz="1400" dirty="0">
              <a:solidFill>
                <a:srgbClr val="00B050"/>
              </a:solidFill>
            </a:endParaRPr>
          </a:p>
        </p:txBody>
      </p:sp>
      <p:sp>
        <p:nvSpPr>
          <p:cNvPr id="8" name="Rectangle 7"/>
          <p:cNvSpPr/>
          <p:nvPr/>
        </p:nvSpPr>
        <p:spPr>
          <a:xfrm>
            <a:off x="1512795" y="2801277"/>
            <a:ext cx="9642140" cy="204718"/>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rgbClr val="00B050"/>
                </a:solidFill>
                <a:sym typeface="Wingdings" panose="05000000000000000000" pitchFamily="2" charset="2"/>
              </a:rPr>
              <a:t>--------------------------     </a:t>
            </a:r>
            <a:r>
              <a:rPr lang="en-US" sz="1400" dirty="0" smtClean="0">
                <a:solidFill>
                  <a:srgbClr val="00B050"/>
                </a:solidFill>
              </a:rPr>
              <a:t>Column</a:t>
            </a:r>
            <a:endParaRPr lang="en-US" sz="1400" dirty="0">
              <a:solidFill>
                <a:srgbClr val="00B050"/>
              </a:solidFill>
            </a:endParaRPr>
          </a:p>
        </p:txBody>
      </p:sp>
      <p:sp>
        <p:nvSpPr>
          <p:cNvPr id="9" name="Rectangle 8"/>
          <p:cNvSpPr/>
          <p:nvPr/>
        </p:nvSpPr>
        <p:spPr>
          <a:xfrm>
            <a:off x="1512795" y="3883719"/>
            <a:ext cx="9642140" cy="204718"/>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rgbClr val="00B050"/>
                </a:solidFill>
                <a:sym typeface="Wingdings" panose="05000000000000000000" pitchFamily="2" charset="2"/>
              </a:rPr>
              <a:t>--------------------------     </a:t>
            </a:r>
            <a:r>
              <a:rPr lang="en-US" sz="1400" dirty="0" smtClean="0">
                <a:solidFill>
                  <a:srgbClr val="00B050"/>
                </a:solidFill>
              </a:rPr>
              <a:t>Foreign Key</a:t>
            </a:r>
            <a:endParaRPr lang="en-US" sz="1400" dirty="0">
              <a:solidFill>
                <a:srgbClr val="00B050"/>
              </a:solidFill>
            </a:endParaRPr>
          </a:p>
        </p:txBody>
      </p:sp>
      <p:sp>
        <p:nvSpPr>
          <p:cNvPr id="10" name="Rectangle 9"/>
          <p:cNvSpPr/>
          <p:nvPr/>
        </p:nvSpPr>
        <p:spPr>
          <a:xfrm>
            <a:off x="1512795" y="5161737"/>
            <a:ext cx="9642140" cy="204718"/>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rgbClr val="00B050"/>
                </a:solidFill>
                <a:sym typeface="Wingdings" panose="05000000000000000000" pitchFamily="2" charset="2"/>
              </a:rPr>
              <a:t>------------------------------------------------------------------------------------------------------------     </a:t>
            </a:r>
            <a:r>
              <a:rPr lang="en-US" sz="1400" dirty="0" smtClean="0">
                <a:solidFill>
                  <a:srgbClr val="00B050"/>
                </a:solidFill>
              </a:rPr>
              <a:t>Check Constraint, but much more</a:t>
            </a:r>
            <a:endParaRPr lang="en-US" sz="1400" dirty="0">
              <a:solidFill>
                <a:srgbClr val="00B050"/>
              </a:solidFill>
            </a:endParaRPr>
          </a:p>
        </p:txBody>
      </p:sp>
      <p:sp>
        <p:nvSpPr>
          <p:cNvPr id="14" name="TextBox 13"/>
          <p:cNvSpPr txBox="1"/>
          <p:nvPr/>
        </p:nvSpPr>
        <p:spPr>
          <a:xfrm>
            <a:off x="4640366" y="6409345"/>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64698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Sample </a:t>
            </a:r>
            <a:r>
              <a:rPr lang="en-US" sz="4000" smtClean="0">
                <a:solidFill>
                  <a:srgbClr val="00B0F0"/>
                </a:solidFill>
              </a:rPr>
              <a:t>Offline Metadata Model</a:t>
            </a:r>
            <a:endParaRPr lang="en-US" sz="4000" dirty="0">
              <a:solidFill>
                <a:srgbClr val="00B0F0"/>
              </a:solidFill>
            </a:endParaRPr>
          </a:p>
        </p:txBody>
      </p:sp>
      <p:sp>
        <p:nvSpPr>
          <p:cNvPr id="3" name="Slide Number Placeholder 2"/>
          <p:cNvSpPr>
            <a:spLocks noGrp="1"/>
          </p:cNvSpPr>
          <p:nvPr>
            <p:ph type="sldNum" sz="quarter" idx="4"/>
          </p:nvPr>
        </p:nvSpPr>
        <p:spPr/>
        <p:txBody>
          <a:bodyPr/>
          <a:lstStyle/>
          <a:p>
            <a:fld id="{554AC2F4-06E6-044F-947A-C0A37C4DAB67}"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2166625" y="1486981"/>
            <a:ext cx="7838728" cy="4858912"/>
          </a:xfrm>
          <a:prstGeom prst="rect">
            <a:avLst/>
          </a:prstGeom>
        </p:spPr>
      </p:pic>
      <p:sp>
        <p:nvSpPr>
          <p:cNvPr id="12" name="Rectangle 11"/>
          <p:cNvSpPr/>
          <p:nvPr/>
        </p:nvSpPr>
        <p:spPr>
          <a:xfrm>
            <a:off x="4230675" y="1461344"/>
            <a:ext cx="1790401" cy="1927225"/>
          </a:xfrm>
          <a:prstGeom prst="rect">
            <a:avLst/>
          </a:prstGeom>
          <a:noFill/>
          <a:ln w="28575"/>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Rectangle 15"/>
          <p:cNvSpPr/>
          <p:nvPr/>
        </p:nvSpPr>
        <p:spPr>
          <a:xfrm>
            <a:off x="6628051" y="1474162"/>
            <a:ext cx="1744935" cy="1446213"/>
          </a:xfrm>
          <a:prstGeom prst="rect">
            <a:avLst/>
          </a:prstGeom>
          <a:noFill/>
          <a:ln w="28575"/>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p:cNvSpPr/>
          <p:nvPr/>
        </p:nvSpPr>
        <p:spPr>
          <a:xfrm>
            <a:off x="4358877" y="3794346"/>
            <a:ext cx="1620838" cy="2571032"/>
          </a:xfrm>
          <a:prstGeom prst="rect">
            <a:avLst/>
          </a:prstGeom>
          <a:noFill/>
          <a:ln w="28575"/>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9" name="Picture 8" descr="Logo.png"/>
          <p:cNvPicPr>
            <a:picLocks noChangeAspect="1"/>
          </p:cNvPicPr>
          <p:nvPr/>
        </p:nvPicPr>
        <p:blipFill>
          <a:blip r:embed="rId4"/>
          <a:stretch>
            <a:fillRect/>
          </a:stretch>
        </p:blipFill>
        <p:spPr>
          <a:xfrm>
            <a:off x="538385" y="-12818"/>
            <a:ext cx="2281674" cy="750622"/>
          </a:xfrm>
          <a:prstGeom prst="rect">
            <a:avLst/>
          </a:prstGeom>
        </p:spPr>
      </p:pic>
      <p:sp>
        <p:nvSpPr>
          <p:cNvPr id="11" name="TextBox 10"/>
          <p:cNvSpPr txBox="1"/>
          <p:nvPr/>
        </p:nvSpPr>
        <p:spPr>
          <a:xfrm>
            <a:off x="4640921" y="643499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33776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7648" y="371742"/>
            <a:ext cx="11576458" cy="17135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830"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38385"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653185" y="6422164"/>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11" name="Picture 10" descr="Mist.png"/>
          <p:cNvPicPr>
            <a:picLocks noChangeAspect="1"/>
          </p:cNvPicPr>
          <p:nvPr/>
        </p:nvPicPr>
        <p:blipFill>
          <a:blip r:embed="rId4"/>
          <a:stretch>
            <a:fillRect/>
          </a:stretch>
        </p:blipFill>
        <p:spPr>
          <a:xfrm>
            <a:off x="1128044" y="1589517"/>
            <a:ext cx="2743200" cy="801528"/>
          </a:xfrm>
          <a:prstGeom prst="rect">
            <a:avLst/>
          </a:prstGeom>
        </p:spPr>
      </p:pic>
      <p:sp>
        <p:nvSpPr>
          <p:cNvPr id="12" name="TextBox 11"/>
          <p:cNvSpPr txBox="1"/>
          <p:nvPr/>
        </p:nvSpPr>
        <p:spPr>
          <a:xfrm>
            <a:off x="3038029" y="1448512"/>
            <a:ext cx="2743200" cy="1107996"/>
          </a:xfrm>
          <a:prstGeom prst="rect">
            <a:avLst/>
          </a:prstGeom>
        </p:spPr>
        <p:txBody>
          <a:bodyPr rtlCol="0">
            <a:spAutoFit/>
          </a:bodyPr>
          <a:lstStyle/>
          <a:p>
            <a:pPr algn="ctr"/>
            <a:r>
              <a:rPr lang="en-US" sz="6600"/>
              <a:t>&amp;</a:t>
            </a:r>
          </a:p>
        </p:txBody>
      </p:sp>
      <p:pic>
        <p:nvPicPr>
          <p:cNvPr id="13" name="Picture 12" descr="Biml.png"/>
          <p:cNvPicPr>
            <a:picLocks noChangeAspect="1"/>
          </p:cNvPicPr>
          <p:nvPr/>
        </p:nvPicPr>
        <p:blipFill>
          <a:blip r:embed="rId5"/>
          <a:stretch>
            <a:fillRect/>
          </a:stretch>
        </p:blipFill>
        <p:spPr>
          <a:xfrm>
            <a:off x="5050564" y="1602336"/>
            <a:ext cx="2743200" cy="741521"/>
          </a:xfrm>
          <a:prstGeom prst="rect">
            <a:avLst/>
          </a:prstGeom>
        </p:spPr>
      </p:pic>
      <p:sp>
        <p:nvSpPr>
          <p:cNvPr id="14" name="Text Placeholder 2"/>
          <p:cNvSpPr txBox="1">
            <a:spLocks/>
          </p:cNvSpPr>
          <p:nvPr/>
        </p:nvSpPr>
        <p:spPr>
          <a:xfrm>
            <a:off x="961401" y="3435151"/>
            <a:ext cx="3776663" cy="746406"/>
          </a:xfrm>
          <a:prstGeom prst="rect">
            <a:avLst/>
          </a:prstGeom>
        </p:spPr>
        <p:txBody>
          <a:bodyPr vert="horz" lIns="121789" tIns="60894" rIns="121789" bIns="60894" rtlCol="0" anchor="b">
            <a:noAutofit/>
          </a:bodyPr>
          <a:lstStyle>
            <a:lvl1pPr marL="0" indent="0" algn="l" defTabSz="457196" rtl="0" eaLnBrk="1" latinLnBrk="0" hangingPunct="1">
              <a:spcBef>
                <a:spcPct val="20000"/>
              </a:spcBef>
              <a:buFont typeface="Arial"/>
              <a:buNone/>
              <a:defRPr sz="2027" kern="1200">
                <a:solidFill>
                  <a:srgbClr val="009DDC"/>
                </a:solidFill>
                <a:latin typeface="Segoe UI Light" panose="020B0502040204020203" pitchFamily="34" charset="0"/>
                <a:ea typeface="+mn-ea"/>
                <a:cs typeface="Segoe UI Light" panose="020B0502040204020203" pitchFamily="34" charset="0"/>
              </a:defRPr>
            </a:lvl1pPr>
            <a:lvl2pPr marL="457196" indent="0" algn="l" defTabSz="457196" rtl="0" eaLnBrk="1" latinLnBrk="0" hangingPunct="1">
              <a:spcBef>
                <a:spcPct val="20000"/>
              </a:spcBef>
              <a:buFont typeface="Arial"/>
              <a:buNone/>
              <a:defRPr sz="1802" kern="1200">
                <a:solidFill>
                  <a:schemeClr val="tx1">
                    <a:tint val="75000"/>
                  </a:schemeClr>
                </a:solidFill>
                <a:latin typeface="+mn-lt"/>
                <a:ea typeface="+mn-ea"/>
                <a:cs typeface="+mn-cs"/>
              </a:defRPr>
            </a:lvl2pPr>
            <a:lvl3pPr marL="914391" indent="0" algn="l" defTabSz="457196" rtl="0" eaLnBrk="1" latinLnBrk="0" hangingPunct="1">
              <a:spcBef>
                <a:spcPct val="20000"/>
              </a:spcBef>
              <a:buFont typeface="Arial"/>
              <a:buNone/>
              <a:defRPr sz="1577" kern="1200">
                <a:solidFill>
                  <a:schemeClr val="tx1">
                    <a:tint val="75000"/>
                  </a:schemeClr>
                </a:solidFill>
                <a:latin typeface="+mn-lt"/>
                <a:ea typeface="+mn-ea"/>
                <a:cs typeface="+mn-cs"/>
              </a:defRPr>
            </a:lvl3pPr>
            <a:lvl4pPr marL="1371587"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4pPr>
            <a:lvl5pPr marL="1828783"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5pPr>
            <a:lvl6pPr marL="2285978"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6pPr>
            <a:lvl7pPr marL="2743174"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7pPr>
            <a:lvl8pPr marL="3200370"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8pPr>
            <a:lvl9pPr marL="3657565"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9pPr>
          </a:lstStyle>
          <a:p>
            <a:r>
              <a:rPr lang="en-US" sz="4400" dirty="0" smtClean="0">
                <a:solidFill>
                  <a:srgbClr val="00B0F0"/>
                </a:solidFill>
              </a:rPr>
              <a:t>Demonstration</a:t>
            </a:r>
            <a:endParaRPr lang="en-US" sz="4400" dirty="0">
              <a:solidFill>
                <a:srgbClr val="00B0F0"/>
              </a:solidFill>
            </a:endParaRPr>
          </a:p>
        </p:txBody>
      </p:sp>
      <p:sp>
        <p:nvSpPr>
          <p:cNvPr id="15" name="Title 1"/>
          <p:cNvSpPr txBox="1">
            <a:spLocks/>
          </p:cNvSpPr>
          <p:nvPr/>
        </p:nvSpPr>
        <p:spPr>
          <a:xfrm>
            <a:off x="961401" y="4332717"/>
            <a:ext cx="8236112" cy="664582"/>
          </a:xfrm>
          <a:prstGeom prst="rect">
            <a:avLst/>
          </a:prstGeom>
        </p:spPr>
        <p:txBody>
          <a:bodyPr vert="horz" lIns="121789" tIns="60894" rIns="121789" bIns="60894" rtlCol="0" anchor="t">
            <a:normAutofit fontScale="97500"/>
          </a:bodyPr>
          <a:lstStyle>
            <a:lvl1pPr algn="l" defTabSz="457196" rtl="0" eaLnBrk="1" latinLnBrk="0" hangingPunct="1">
              <a:spcBef>
                <a:spcPct val="0"/>
              </a:spcBef>
              <a:buNone/>
              <a:defRPr sz="3979" b="0" i="0" kern="1200" cap="all" baseline="0">
                <a:solidFill>
                  <a:srgbClr val="0D4368"/>
                </a:solidFill>
                <a:latin typeface="Segoe UI Light" panose="020B0502040204020203" pitchFamily="34" charset="0"/>
                <a:ea typeface="+mj-ea"/>
                <a:cs typeface="Segoe UI Light" panose="020B0502040204020203" pitchFamily="34" charset="0"/>
              </a:defRPr>
            </a:lvl1pPr>
          </a:lstStyle>
          <a:p>
            <a:r>
              <a:rPr lang="en-US" sz="2800" dirty="0">
                <a:solidFill>
                  <a:srgbClr val="00B0F0"/>
                </a:solidFill>
              </a:rPr>
              <a:t>STEP 2, Metadata 101 in mist</a:t>
            </a:r>
            <a:endParaRPr lang="en-US" sz="2800" dirty="0">
              <a:solidFill>
                <a:srgbClr val="366092"/>
              </a:solidFill>
            </a:endParaRPr>
          </a:p>
        </p:txBody>
      </p:sp>
    </p:spTree>
    <p:extLst>
      <p:ext uri="{BB962C8B-B14F-4D97-AF65-F5344CB8AC3E}">
        <p14:creationId xmlns:p14="http://schemas.microsoft.com/office/powerpoint/2010/main" val="425776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7648" y="371742"/>
            <a:ext cx="11576458" cy="17135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830"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38385"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653185" y="6422164"/>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11" name="Picture 10" descr="Mist.png"/>
          <p:cNvPicPr>
            <a:picLocks noChangeAspect="1"/>
          </p:cNvPicPr>
          <p:nvPr/>
        </p:nvPicPr>
        <p:blipFill>
          <a:blip r:embed="rId4"/>
          <a:stretch>
            <a:fillRect/>
          </a:stretch>
        </p:blipFill>
        <p:spPr>
          <a:xfrm>
            <a:off x="1128044" y="1589517"/>
            <a:ext cx="2743200" cy="801528"/>
          </a:xfrm>
          <a:prstGeom prst="rect">
            <a:avLst/>
          </a:prstGeom>
        </p:spPr>
      </p:pic>
      <p:sp>
        <p:nvSpPr>
          <p:cNvPr id="12" name="TextBox 11"/>
          <p:cNvSpPr txBox="1"/>
          <p:nvPr/>
        </p:nvSpPr>
        <p:spPr>
          <a:xfrm>
            <a:off x="3038029" y="1448512"/>
            <a:ext cx="2743200" cy="1107996"/>
          </a:xfrm>
          <a:prstGeom prst="rect">
            <a:avLst/>
          </a:prstGeom>
        </p:spPr>
        <p:txBody>
          <a:bodyPr rtlCol="0">
            <a:spAutoFit/>
          </a:bodyPr>
          <a:lstStyle/>
          <a:p>
            <a:pPr algn="ctr"/>
            <a:r>
              <a:rPr lang="en-US" sz="6600"/>
              <a:t>&amp;</a:t>
            </a:r>
          </a:p>
        </p:txBody>
      </p:sp>
      <p:pic>
        <p:nvPicPr>
          <p:cNvPr id="13" name="Picture 12" descr="Biml.png"/>
          <p:cNvPicPr>
            <a:picLocks noChangeAspect="1"/>
          </p:cNvPicPr>
          <p:nvPr/>
        </p:nvPicPr>
        <p:blipFill>
          <a:blip r:embed="rId5"/>
          <a:stretch>
            <a:fillRect/>
          </a:stretch>
        </p:blipFill>
        <p:spPr>
          <a:xfrm>
            <a:off x="5050564" y="1602336"/>
            <a:ext cx="2743200" cy="741521"/>
          </a:xfrm>
          <a:prstGeom prst="rect">
            <a:avLst/>
          </a:prstGeom>
        </p:spPr>
      </p:pic>
      <p:sp>
        <p:nvSpPr>
          <p:cNvPr id="14" name="Text Placeholder 2"/>
          <p:cNvSpPr txBox="1">
            <a:spLocks/>
          </p:cNvSpPr>
          <p:nvPr/>
        </p:nvSpPr>
        <p:spPr>
          <a:xfrm>
            <a:off x="961401" y="3435151"/>
            <a:ext cx="3776663" cy="746406"/>
          </a:xfrm>
          <a:prstGeom prst="rect">
            <a:avLst/>
          </a:prstGeom>
        </p:spPr>
        <p:txBody>
          <a:bodyPr vert="horz" lIns="121789" tIns="60894" rIns="121789" bIns="60894" rtlCol="0" anchor="b">
            <a:noAutofit/>
          </a:bodyPr>
          <a:lstStyle>
            <a:lvl1pPr marL="0" indent="0" algn="l" defTabSz="457196" rtl="0" eaLnBrk="1" latinLnBrk="0" hangingPunct="1">
              <a:spcBef>
                <a:spcPct val="20000"/>
              </a:spcBef>
              <a:buFont typeface="Arial"/>
              <a:buNone/>
              <a:defRPr sz="2027" kern="1200">
                <a:solidFill>
                  <a:srgbClr val="009DDC"/>
                </a:solidFill>
                <a:latin typeface="Segoe UI Light" panose="020B0502040204020203" pitchFamily="34" charset="0"/>
                <a:ea typeface="+mn-ea"/>
                <a:cs typeface="Segoe UI Light" panose="020B0502040204020203" pitchFamily="34" charset="0"/>
              </a:defRPr>
            </a:lvl1pPr>
            <a:lvl2pPr marL="457196" indent="0" algn="l" defTabSz="457196" rtl="0" eaLnBrk="1" latinLnBrk="0" hangingPunct="1">
              <a:spcBef>
                <a:spcPct val="20000"/>
              </a:spcBef>
              <a:buFont typeface="Arial"/>
              <a:buNone/>
              <a:defRPr sz="1802" kern="1200">
                <a:solidFill>
                  <a:schemeClr val="tx1">
                    <a:tint val="75000"/>
                  </a:schemeClr>
                </a:solidFill>
                <a:latin typeface="+mn-lt"/>
                <a:ea typeface="+mn-ea"/>
                <a:cs typeface="+mn-cs"/>
              </a:defRPr>
            </a:lvl2pPr>
            <a:lvl3pPr marL="914391" indent="0" algn="l" defTabSz="457196" rtl="0" eaLnBrk="1" latinLnBrk="0" hangingPunct="1">
              <a:spcBef>
                <a:spcPct val="20000"/>
              </a:spcBef>
              <a:buFont typeface="Arial"/>
              <a:buNone/>
              <a:defRPr sz="1577" kern="1200">
                <a:solidFill>
                  <a:schemeClr val="tx1">
                    <a:tint val="75000"/>
                  </a:schemeClr>
                </a:solidFill>
                <a:latin typeface="+mn-lt"/>
                <a:ea typeface="+mn-ea"/>
                <a:cs typeface="+mn-cs"/>
              </a:defRPr>
            </a:lvl3pPr>
            <a:lvl4pPr marL="1371587"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4pPr>
            <a:lvl5pPr marL="1828783"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5pPr>
            <a:lvl6pPr marL="2285978"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6pPr>
            <a:lvl7pPr marL="2743174"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7pPr>
            <a:lvl8pPr marL="3200370"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8pPr>
            <a:lvl9pPr marL="3657565" indent="0" algn="l" defTabSz="457196" rtl="0" eaLnBrk="1" latinLnBrk="0" hangingPunct="1">
              <a:spcBef>
                <a:spcPct val="20000"/>
              </a:spcBef>
              <a:buFont typeface="Arial"/>
              <a:buNone/>
              <a:defRPr sz="1427" kern="1200">
                <a:solidFill>
                  <a:schemeClr val="tx1">
                    <a:tint val="75000"/>
                  </a:schemeClr>
                </a:solidFill>
                <a:latin typeface="+mn-lt"/>
                <a:ea typeface="+mn-ea"/>
                <a:cs typeface="+mn-cs"/>
              </a:defRPr>
            </a:lvl9pPr>
          </a:lstStyle>
          <a:p>
            <a:r>
              <a:rPr lang="en-US" sz="4400" dirty="0" smtClean="0">
                <a:solidFill>
                  <a:srgbClr val="00B0F0"/>
                </a:solidFill>
              </a:rPr>
              <a:t>Demonstration</a:t>
            </a:r>
            <a:endParaRPr lang="en-US" sz="4400" dirty="0">
              <a:solidFill>
                <a:srgbClr val="00B0F0"/>
              </a:solidFill>
            </a:endParaRPr>
          </a:p>
        </p:txBody>
      </p:sp>
      <p:sp>
        <p:nvSpPr>
          <p:cNvPr id="15" name="Title 1"/>
          <p:cNvSpPr txBox="1">
            <a:spLocks/>
          </p:cNvSpPr>
          <p:nvPr/>
        </p:nvSpPr>
        <p:spPr>
          <a:xfrm>
            <a:off x="961401" y="4332716"/>
            <a:ext cx="8236112" cy="1283223"/>
          </a:xfrm>
          <a:prstGeom prst="rect">
            <a:avLst/>
          </a:prstGeom>
        </p:spPr>
        <p:txBody>
          <a:bodyPr vert="horz" lIns="121789" tIns="60894" rIns="121789" bIns="60894" rtlCol="0" anchor="t">
            <a:normAutofit fontScale="97500" lnSpcReduction="10000"/>
          </a:bodyPr>
          <a:lstStyle>
            <a:lvl1pPr algn="l" defTabSz="457196" rtl="0" eaLnBrk="1" latinLnBrk="0" hangingPunct="1">
              <a:spcBef>
                <a:spcPct val="0"/>
              </a:spcBef>
              <a:buNone/>
              <a:defRPr sz="3979" b="0" i="0" kern="1200" cap="all" baseline="0">
                <a:solidFill>
                  <a:srgbClr val="0D4368"/>
                </a:solidFill>
                <a:latin typeface="Segoe UI Light" panose="020B0502040204020203" pitchFamily="34" charset="0"/>
                <a:ea typeface="+mj-ea"/>
                <a:cs typeface="Segoe UI Light" panose="020B0502040204020203" pitchFamily="34" charset="0"/>
              </a:defRPr>
            </a:lvl1pPr>
          </a:lstStyle>
          <a:p>
            <a:r>
              <a:rPr lang="en-US" sz="2800" dirty="0">
                <a:solidFill>
                  <a:srgbClr val="00B0F0"/>
                </a:solidFill>
              </a:rPr>
              <a:t>STEP 3, metadata model</a:t>
            </a:r>
            <a:br>
              <a:rPr lang="en-US" sz="2800" dirty="0">
                <a:solidFill>
                  <a:srgbClr val="00B0F0"/>
                </a:solidFill>
              </a:rPr>
            </a:br>
            <a:r>
              <a:rPr lang="en-US" sz="2800" dirty="0" err="1">
                <a:solidFill>
                  <a:srgbClr val="00B0F0"/>
                </a:solidFill>
              </a:rPr>
              <a:t>STEp</a:t>
            </a:r>
            <a:r>
              <a:rPr lang="en-US" sz="2800" dirty="0">
                <a:solidFill>
                  <a:srgbClr val="00B0F0"/>
                </a:solidFill>
              </a:rPr>
              <a:t> 4, metadata instance</a:t>
            </a:r>
            <a:br>
              <a:rPr lang="en-US" sz="2800" dirty="0">
                <a:solidFill>
                  <a:srgbClr val="00B0F0"/>
                </a:solidFill>
              </a:rPr>
            </a:br>
            <a:r>
              <a:rPr lang="en-US" sz="2800" dirty="0">
                <a:solidFill>
                  <a:srgbClr val="00B0F0"/>
                </a:solidFill>
              </a:rPr>
              <a:t>STEP 5, </a:t>
            </a:r>
            <a:r>
              <a:rPr lang="en-US" sz="2800" dirty="0" err="1">
                <a:solidFill>
                  <a:srgbClr val="00B0F0"/>
                </a:solidFill>
              </a:rPr>
              <a:t>offlineschema</a:t>
            </a:r>
            <a:endParaRPr lang="en-US" sz="2800" dirty="0">
              <a:solidFill>
                <a:srgbClr val="366092"/>
              </a:solidFill>
            </a:endParaRPr>
          </a:p>
        </p:txBody>
      </p:sp>
    </p:spTree>
    <p:extLst>
      <p:ext uri="{BB962C8B-B14F-4D97-AF65-F5344CB8AC3E}">
        <p14:creationId xmlns:p14="http://schemas.microsoft.com/office/powerpoint/2010/main" val="28189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half" idx="1"/>
          </p:nvPr>
        </p:nvSpPr>
        <p:spPr>
          <a:xfrm>
            <a:off x="602562" y="1358794"/>
            <a:ext cx="10972800" cy="5435114"/>
          </a:xfrm>
        </p:spPr>
        <p:txBody>
          <a:bodyPr>
            <a:normAutofit fontScale="62500" lnSpcReduction="20000"/>
          </a:bodyPr>
          <a:lstStyle/>
          <a:p>
            <a:r>
              <a:rPr lang="en-US" sz="3100" dirty="0" smtClean="0"/>
              <a:t>Twitter</a:t>
            </a:r>
          </a:p>
          <a:p>
            <a:pPr lvl="1"/>
            <a:r>
              <a:rPr lang="en-US" sz="2800" dirty="0"/>
              <a:t>@</a:t>
            </a:r>
            <a:r>
              <a:rPr lang="en-US" sz="2800" dirty="0" err="1" smtClean="0"/>
              <a:t>BimlScript</a:t>
            </a:r>
            <a:endParaRPr lang="en-US" sz="2800" dirty="0" smtClean="0"/>
          </a:p>
          <a:p>
            <a:pPr lvl="1"/>
            <a:r>
              <a:rPr lang="en-US" sz="2800" dirty="0" smtClean="0"/>
              <a:t>@</a:t>
            </a:r>
            <a:r>
              <a:rPr lang="en-US" sz="2800" dirty="0" err="1" smtClean="0"/>
              <a:t>BimlDownunder</a:t>
            </a:r>
            <a:endParaRPr lang="en-US" sz="2800" dirty="0" smtClean="0"/>
          </a:p>
          <a:p>
            <a:endParaRPr lang="en-US" sz="2200" dirty="0"/>
          </a:p>
          <a:p>
            <a:r>
              <a:rPr lang="en-US" sz="3200" dirty="0"/>
              <a:t>LinkedIn Biml User </a:t>
            </a:r>
            <a:r>
              <a:rPr lang="en-US" sz="3200" dirty="0" smtClean="0"/>
              <a:t>Group </a:t>
            </a:r>
            <a:endParaRPr lang="en-US" sz="3200" dirty="0"/>
          </a:p>
          <a:p>
            <a:pPr lvl="1"/>
            <a:r>
              <a:rPr lang="en-US" dirty="0" smtClean="0">
                <a:hlinkClick r:id="rId3"/>
              </a:rPr>
              <a:t>http://www.linkedin.com/groups?home=&amp;gid=4640985&amp;trk=anet_ug_hm</a:t>
            </a:r>
            <a:endParaRPr lang="en-US" dirty="0" smtClean="0"/>
          </a:p>
          <a:p>
            <a:pPr lvl="1"/>
            <a:r>
              <a:rPr lang="en-US" dirty="0">
                <a:hlinkClick r:id="rId4"/>
              </a:rPr>
              <a:t>https://www.linkedin.com/groups/BIML-User-Group-Denmark-8133770?gid=8133770</a:t>
            </a:r>
            <a:endParaRPr lang="en-US" dirty="0"/>
          </a:p>
          <a:p>
            <a:pPr lvl="1"/>
            <a:r>
              <a:rPr lang="en-US" dirty="0" smtClean="0">
                <a:hlinkClick r:id="rId5"/>
              </a:rPr>
              <a:t>http</a:t>
            </a:r>
            <a:r>
              <a:rPr lang="en-US" dirty="0">
                <a:hlinkClick r:id="rId5"/>
              </a:rPr>
              <a:t>://www.linkedin.com/groups/Biml-User-Group-Australia-5190127?home=&amp;</a:t>
            </a:r>
            <a:r>
              <a:rPr lang="en-US" dirty="0" smtClean="0">
                <a:hlinkClick r:id="rId5"/>
              </a:rPr>
              <a:t>gid=5190127</a:t>
            </a:r>
            <a:endParaRPr lang="en-US" dirty="0" smtClean="0"/>
          </a:p>
          <a:p>
            <a:pPr marL="0" indent="0">
              <a:buNone/>
            </a:pPr>
            <a:endParaRPr lang="en-US" sz="2200" dirty="0" smtClean="0"/>
          </a:p>
          <a:p>
            <a:r>
              <a:rPr lang="en-US" sz="3100" dirty="0" err="1" smtClean="0"/>
              <a:t>Varigence</a:t>
            </a:r>
            <a:r>
              <a:rPr lang="en-US" sz="3100" dirty="0" smtClean="0"/>
              <a:t> Mist</a:t>
            </a:r>
            <a:endParaRPr lang="en-US" dirty="0"/>
          </a:p>
          <a:p>
            <a:pPr lvl="1"/>
            <a:r>
              <a:rPr lang="en-US" dirty="0" smtClean="0">
                <a:solidFill>
                  <a:schemeClr val="tx2"/>
                </a:solidFill>
                <a:hlinkClick r:id="rId6"/>
              </a:rPr>
              <a:t>http://www.varigence.com/mist</a:t>
            </a:r>
            <a:endParaRPr lang="en-US" dirty="0">
              <a:solidFill>
                <a:schemeClr val="tx2"/>
              </a:solidFill>
            </a:endParaRPr>
          </a:p>
          <a:p>
            <a:pPr marL="457196" lvl="1" indent="0">
              <a:buNone/>
            </a:pPr>
            <a:endParaRPr lang="en-US" dirty="0" smtClean="0">
              <a:solidFill>
                <a:schemeClr val="tx2"/>
              </a:solidFill>
            </a:endParaRPr>
          </a:p>
          <a:p>
            <a:r>
              <a:rPr lang="en-US" sz="3100" dirty="0" err="1" smtClean="0"/>
              <a:t>BimlScript</a:t>
            </a:r>
            <a:endParaRPr lang="en-US" dirty="0"/>
          </a:p>
          <a:p>
            <a:pPr lvl="1"/>
            <a:r>
              <a:rPr lang="en-US" dirty="0">
                <a:solidFill>
                  <a:schemeClr val="tx2"/>
                </a:solidFill>
                <a:hlinkClick r:id="rId7"/>
              </a:rPr>
              <a:t>http://</a:t>
            </a:r>
            <a:r>
              <a:rPr lang="en-US" dirty="0" smtClean="0">
                <a:solidFill>
                  <a:schemeClr val="tx2"/>
                </a:solidFill>
                <a:hlinkClick r:id="rId7"/>
              </a:rPr>
              <a:t>www.bimlscript.com</a:t>
            </a:r>
            <a:endParaRPr lang="en-US" dirty="0" smtClean="0">
              <a:solidFill>
                <a:schemeClr val="tx2"/>
              </a:solidFill>
            </a:endParaRPr>
          </a:p>
          <a:p>
            <a:pPr marL="457196" lvl="1" indent="0">
              <a:buNone/>
            </a:pPr>
            <a:endParaRPr lang="en-US" sz="2200" dirty="0" smtClean="0"/>
          </a:p>
          <a:p>
            <a:r>
              <a:rPr lang="en-US" sz="3100" dirty="0" err="1" smtClean="0"/>
              <a:t>CodePlex</a:t>
            </a:r>
            <a:r>
              <a:rPr lang="en-US" dirty="0" smtClean="0"/>
              <a:t> </a:t>
            </a:r>
          </a:p>
          <a:p>
            <a:pPr lvl="1"/>
            <a:r>
              <a:rPr lang="en-US" dirty="0" smtClean="0">
                <a:solidFill>
                  <a:schemeClr val="tx2"/>
                </a:solidFill>
                <a:hlinkClick r:id="rId8"/>
              </a:rPr>
              <a:t>http://bidshelper.codeplex.com/</a:t>
            </a:r>
            <a:endParaRPr lang="en-US" dirty="0" smtClean="0">
              <a:solidFill>
                <a:schemeClr val="tx2"/>
              </a:solidFill>
            </a:endParaRPr>
          </a:p>
          <a:p>
            <a:endParaRPr lang="en-US" sz="2200" dirty="0" smtClean="0"/>
          </a:p>
          <a:p>
            <a:r>
              <a:rPr lang="en-US" sz="3100" dirty="0" err="1" smtClean="0"/>
              <a:t>Biml</a:t>
            </a:r>
            <a:r>
              <a:rPr lang="en-US" sz="3100" dirty="0" smtClean="0"/>
              <a:t> Documentation</a:t>
            </a:r>
          </a:p>
          <a:p>
            <a:pPr lvl="1"/>
            <a:r>
              <a:rPr lang="en-US" dirty="0" smtClean="0">
                <a:solidFill>
                  <a:schemeClr val="tx2"/>
                </a:solidFill>
                <a:hlinkClick r:id="rId9"/>
              </a:rPr>
              <a:t>http://www.varigence.com/documentation/biml/</a:t>
            </a:r>
            <a:endParaRPr lang="en-US" dirty="0" smtClean="0">
              <a:solidFill>
                <a:schemeClr val="tx2"/>
              </a:solidFill>
            </a:endParaRPr>
          </a:p>
          <a:p>
            <a:pPr lvl="1"/>
            <a:endParaRPr lang="en-US" sz="2300" dirty="0">
              <a:solidFill>
                <a:schemeClr val="tx2"/>
              </a:solidFill>
            </a:endParaRPr>
          </a:p>
        </p:txBody>
      </p:sp>
      <p:sp>
        <p:nvSpPr>
          <p:cNvPr id="5" name="Title 5"/>
          <p:cNvSpPr>
            <a:spLocks noGrp="1"/>
          </p:cNvSpPr>
          <p:nvPr>
            <p:ph type="title"/>
          </p:nvPr>
        </p:nvSpPr>
        <p:spPr>
          <a:xfrm>
            <a:off x="423079" y="730678"/>
            <a:ext cx="10972800" cy="609600"/>
          </a:xfrm>
        </p:spPr>
        <p:txBody>
          <a:bodyPr>
            <a:normAutofit/>
          </a:bodyPr>
          <a:lstStyle/>
          <a:p>
            <a:pPr algn="l"/>
            <a:r>
              <a:rPr lang="en-GB" sz="3200" dirty="0" err="1" smtClean="0">
                <a:solidFill>
                  <a:srgbClr val="00B0F0"/>
                </a:solidFill>
              </a:rPr>
              <a:t>Biml</a:t>
            </a:r>
            <a:r>
              <a:rPr lang="en-GB" sz="3200" dirty="0" smtClean="0">
                <a:solidFill>
                  <a:srgbClr val="00B0F0"/>
                </a:solidFill>
              </a:rPr>
              <a:t> Resources</a:t>
            </a:r>
            <a:endParaRPr lang="en-US" sz="3200" dirty="0">
              <a:solidFill>
                <a:srgbClr val="00B0F0"/>
              </a:solidFill>
            </a:endParaRPr>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10"/>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4691641" y="6460620"/>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431274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half" idx="1"/>
          </p:nvPr>
        </p:nvSpPr>
        <p:spPr>
          <a:xfrm>
            <a:off x="602562" y="1474162"/>
            <a:ext cx="10972800" cy="5435114"/>
          </a:xfrm>
        </p:spPr>
        <p:txBody>
          <a:bodyPr>
            <a:normAutofit/>
          </a:bodyPr>
          <a:lstStyle/>
          <a:p>
            <a:r>
              <a:rPr lang="en-US" sz="2400" dirty="0" smtClean="0"/>
              <a:t>Dan </a:t>
            </a:r>
            <a:r>
              <a:rPr lang="en-US" sz="2400" dirty="0" err="1" smtClean="0"/>
              <a:t>Linstedt</a:t>
            </a:r>
            <a:endParaRPr lang="en-US" sz="2400" dirty="0" smtClean="0"/>
          </a:p>
          <a:p>
            <a:pPr lvl="1"/>
            <a:r>
              <a:rPr lang="en-US" sz="2400" dirty="0" smtClean="0">
                <a:solidFill>
                  <a:schemeClr val="tx2"/>
                </a:solidFill>
                <a:hlinkClick r:id="rId3"/>
              </a:rPr>
              <a:t>http://www.danlinstedt.com</a:t>
            </a:r>
            <a:endParaRPr lang="en-US" sz="2400" dirty="0">
              <a:solidFill>
                <a:schemeClr val="tx2"/>
              </a:solidFill>
            </a:endParaRPr>
          </a:p>
          <a:p>
            <a:pPr lvl="1"/>
            <a:r>
              <a:rPr lang="en-US" sz="2400" dirty="0" smtClean="0">
                <a:solidFill>
                  <a:schemeClr val="tx2"/>
                </a:solidFill>
                <a:hlinkClick r:id="rId4"/>
              </a:rPr>
              <a:t>http://www.learndatavault.com</a:t>
            </a:r>
            <a:endParaRPr lang="en-US" sz="2400" dirty="0" smtClean="0">
              <a:solidFill>
                <a:schemeClr val="tx2"/>
              </a:solidFill>
            </a:endParaRPr>
          </a:p>
          <a:p>
            <a:pPr lvl="1"/>
            <a:r>
              <a:rPr lang="en-US" sz="2400" dirty="0">
                <a:solidFill>
                  <a:schemeClr val="tx2"/>
                </a:solidFill>
              </a:rPr>
              <a:t>@</a:t>
            </a:r>
            <a:r>
              <a:rPr lang="en-US" sz="2400" dirty="0" err="1">
                <a:solidFill>
                  <a:schemeClr val="tx2"/>
                </a:solidFill>
              </a:rPr>
              <a:t>dlinstedt</a:t>
            </a:r>
            <a:endParaRPr lang="en-US" sz="2400" dirty="0">
              <a:solidFill>
                <a:schemeClr val="tx2"/>
              </a:solidFill>
            </a:endParaRPr>
          </a:p>
          <a:p>
            <a:pPr lvl="1"/>
            <a:r>
              <a:rPr lang="en-US" sz="2400" dirty="0" smtClean="0">
                <a:solidFill>
                  <a:schemeClr val="tx2"/>
                </a:solidFill>
                <a:hlinkClick r:id="rId5"/>
              </a:rPr>
              <a:t>Book - "Super Charge Your Data Warehouse"</a:t>
            </a:r>
            <a:endParaRPr lang="en-US" sz="2400" dirty="0" smtClean="0">
              <a:solidFill>
                <a:schemeClr val="tx2"/>
              </a:solidFill>
            </a:endParaRPr>
          </a:p>
          <a:p>
            <a:r>
              <a:rPr lang="en-US" sz="2400" dirty="0" smtClean="0">
                <a:solidFill>
                  <a:schemeClr val="tx2"/>
                </a:solidFill>
              </a:rPr>
              <a:t>Hans Hultgren</a:t>
            </a:r>
          </a:p>
          <a:p>
            <a:pPr lvl="1"/>
            <a:r>
              <a:rPr lang="en-US" sz="2400" dirty="0" smtClean="0">
                <a:solidFill>
                  <a:schemeClr val="tx2"/>
                </a:solidFill>
                <a:hlinkClick r:id="rId6"/>
              </a:rPr>
              <a:t>http</a:t>
            </a:r>
            <a:r>
              <a:rPr lang="en-US" sz="2400" dirty="0">
                <a:solidFill>
                  <a:schemeClr val="tx2"/>
                </a:solidFill>
                <a:hlinkClick r:id="rId6"/>
              </a:rPr>
              <a:t>://</a:t>
            </a:r>
            <a:r>
              <a:rPr lang="en-US" sz="2400" dirty="0" smtClean="0">
                <a:solidFill>
                  <a:schemeClr val="tx2"/>
                </a:solidFill>
                <a:hlinkClick r:id="rId6"/>
              </a:rPr>
              <a:t>www.geneseeacademy.com</a:t>
            </a:r>
            <a:endParaRPr lang="en-US" sz="2400" dirty="0" smtClean="0">
              <a:solidFill>
                <a:schemeClr val="tx2"/>
              </a:solidFill>
            </a:endParaRPr>
          </a:p>
          <a:p>
            <a:pPr lvl="1"/>
            <a:r>
              <a:rPr lang="en-US" sz="2400" dirty="0" smtClean="0">
                <a:solidFill>
                  <a:schemeClr val="tx2"/>
                </a:solidFill>
              </a:rPr>
              <a:t>@</a:t>
            </a:r>
            <a:r>
              <a:rPr lang="en-US" sz="2400" dirty="0" err="1" smtClean="0">
                <a:solidFill>
                  <a:schemeClr val="tx2"/>
                </a:solidFill>
              </a:rPr>
              <a:t>gohansgo</a:t>
            </a:r>
            <a:endParaRPr lang="en-US" sz="2400" dirty="0" smtClean="0">
              <a:solidFill>
                <a:schemeClr val="tx2"/>
              </a:solidFill>
            </a:endParaRPr>
          </a:p>
          <a:p>
            <a:pPr lvl="1"/>
            <a:r>
              <a:rPr lang="en-US" sz="2400" dirty="0" smtClean="0">
                <a:solidFill>
                  <a:schemeClr val="tx2"/>
                </a:solidFill>
                <a:hlinkClick r:id="rId7"/>
              </a:rPr>
              <a:t>Book - "Modeling The Agile Data Warehouse with Data Vault"</a:t>
            </a:r>
            <a:endParaRPr lang="en-US" sz="2400" dirty="0">
              <a:solidFill>
                <a:schemeClr val="tx2"/>
              </a:solidFill>
            </a:endParaRPr>
          </a:p>
          <a:p>
            <a:r>
              <a:rPr lang="en-US" sz="2400" dirty="0" smtClean="0">
                <a:solidFill>
                  <a:schemeClr val="tx2"/>
                </a:solidFill>
                <a:hlinkClick r:id="rId8"/>
              </a:rPr>
              <a:t>http</a:t>
            </a:r>
            <a:r>
              <a:rPr lang="en-US" sz="2400" dirty="0">
                <a:solidFill>
                  <a:schemeClr val="tx2"/>
                </a:solidFill>
                <a:hlinkClick r:id="rId8"/>
              </a:rPr>
              <a:t>://</a:t>
            </a:r>
            <a:r>
              <a:rPr lang="en-US" sz="2400" dirty="0" smtClean="0">
                <a:solidFill>
                  <a:schemeClr val="tx2"/>
                </a:solidFill>
                <a:hlinkClick r:id="rId8"/>
              </a:rPr>
              <a:t>www.dwhautomation.org/data-warehouse-generation-algorithm-explained</a:t>
            </a:r>
            <a:endParaRPr lang="en-US" sz="2400" dirty="0">
              <a:solidFill>
                <a:schemeClr val="tx2"/>
              </a:solidFill>
            </a:endParaRPr>
          </a:p>
          <a:p>
            <a:pPr marL="0" indent="0">
              <a:buNone/>
            </a:pPr>
            <a:endParaRPr lang="en-US" dirty="0" smtClean="0">
              <a:solidFill>
                <a:schemeClr val="tx2"/>
              </a:solidFill>
            </a:endParaRPr>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9"/>
          <a:stretch>
            <a:fillRect/>
          </a:stretch>
        </p:blipFill>
        <p:spPr>
          <a:xfrm>
            <a:off x="551203" y="-12818"/>
            <a:ext cx="2281674" cy="750622"/>
          </a:xfrm>
          <a:prstGeom prst="rect">
            <a:avLst/>
          </a:prstGeom>
        </p:spPr>
      </p:pic>
      <p:sp>
        <p:nvSpPr>
          <p:cNvPr id="2" name="Title 1"/>
          <p:cNvSpPr>
            <a:spLocks noGrp="1"/>
          </p:cNvSpPr>
          <p:nvPr>
            <p:ph type="title"/>
          </p:nvPr>
        </p:nvSpPr>
        <p:spPr/>
        <p:txBody>
          <a:bodyPr>
            <a:normAutofit fontScale="90000"/>
          </a:bodyPr>
          <a:lstStyle/>
          <a:p>
            <a:endParaRPr lang="en-US"/>
          </a:p>
        </p:txBody>
      </p:sp>
      <p:sp>
        <p:nvSpPr>
          <p:cNvPr id="7" name="Title 5"/>
          <p:cNvSpPr txBox="1">
            <a:spLocks/>
          </p:cNvSpPr>
          <p:nvPr/>
        </p:nvSpPr>
        <p:spPr>
          <a:xfrm>
            <a:off x="423016" y="730665"/>
            <a:ext cx="10972800" cy="609600"/>
          </a:xfrm>
          <a:prstGeom prst="rect">
            <a:avLst/>
          </a:prstGeom>
        </p:spPr>
        <p:txBody>
          <a:bodyPr vert="horz" lIns="121789" tIns="60894" rIns="121789" bIns="60894" rtlCol="0" anchor="ctr">
            <a:normAutofit/>
          </a:bodyPr>
          <a:lstStyle>
            <a:lvl1pPr algn="ctr" defTabSz="457196" rtl="0" eaLnBrk="1" latinLnBrk="0" hangingPunct="1">
              <a:spcBef>
                <a:spcPct val="0"/>
              </a:spcBef>
              <a:buNone/>
              <a:defRPr sz="4430" b="0" i="0" kern="1200" baseline="0">
                <a:solidFill>
                  <a:srgbClr val="0D4368"/>
                </a:solidFill>
                <a:latin typeface="Segoe UI Light" panose="020B0502040204020203" pitchFamily="34" charset="0"/>
                <a:ea typeface="+mj-ea"/>
                <a:cs typeface="Segoe UI Light" panose="020B0502040204020203" pitchFamily="34" charset="0"/>
              </a:defRPr>
            </a:lvl1pPr>
          </a:lstStyle>
          <a:p>
            <a:pPr algn="l"/>
            <a:r>
              <a:rPr lang="en-GB" sz="3200" dirty="0" smtClean="0">
                <a:solidFill>
                  <a:srgbClr val="00B0F0"/>
                </a:solidFill>
              </a:rPr>
              <a:t>Data Vault Resources</a:t>
            </a:r>
            <a:endParaRPr lang="en-US" sz="3200" dirty="0">
              <a:solidFill>
                <a:srgbClr val="00B0F0"/>
              </a:solidFill>
            </a:endParaRPr>
          </a:p>
        </p:txBody>
      </p:sp>
      <p:sp>
        <p:nvSpPr>
          <p:cNvPr id="9" name="Rectangle 8"/>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4678822" y="6447801"/>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3741477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Upcoming Events</a:t>
            </a:r>
            <a:endParaRPr lang="en-US" sz="4000" dirty="0">
              <a:solidFill>
                <a:srgbClr val="00B0F0"/>
              </a:solidFill>
            </a:endParaRPr>
          </a:p>
        </p:txBody>
      </p:sp>
      <p:sp>
        <p:nvSpPr>
          <p:cNvPr id="5" name="Rectangle 4"/>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3"/>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704459" y="6473439"/>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
        <p:nvSpPr>
          <p:cNvPr id="10" name="Rectangle 9"/>
          <p:cNvSpPr/>
          <p:nvPr/>
        </p:nvSpPr>
        <p:spPr>
          <a:xfrm>
            <a:off x="3851335" y="5931055"/>
            <a:ext cx="4466864" cy="369332"/>
          </a:xfrm>
          <a:prstGeom prst="rect">
            <a:avLst/>
          </a:prstGeom>
        </p:spPr>
        <p:txBody>
          <a:bodyPr wrap="none">
            <a:spAutoFit/>
          </a:bodyPr>
          <a:lstStyle/>
          <a:p>
            <a:r>
              <a:rPr lang="en-US" dirty="0">
                <a:hlinkClick r:id="rId4"/>
              </a:rPr>
              <a:t>http://bimlscript.com/Event/Index/Upcoming</a:t>
            </a:r>
            <a:endParaRPr lang="en-US" dirty="0"/>
          </a:p>
        </p:txBody>
      </p:sp>
      <p:pic>
        <p:nvPicPr>
          <p:cNvPr id="1026" name="OwaImageBestFit106956" descr="aee40028-7bdf-4c00-8346-7a6a3a6dbd7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207" y="1433654"/>
            <a:ext cx="6707097" cy="251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551202" y="4100734"/>
            <a:ext cx="11024160" cy="1735625"/>
          </a:xfrm>
          <a:prstGeom prst="rect">
            <a:avLst/>
          </a:prstGeom>
        </p:spPr>
      </p:pic>
    </p:spTree>
    <p:extLst>
      <p:ext uri="{BB962C8B-B14F-4D97-AF65-F5344CB8AC3E}">
        <p14:creationId xmlns:p14="http://schemas.microsoft.com/office/powerpoint/2010/main" val="2252940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910246" y="2640663"/>
            <a:ext cx="10363200" cy="1026040"/>
          </a:xfrm>
          <a:prstGeom prst="rect">
            <a:avLst/>
          </a:prstGeom>
        </p:spPr>
        <p:txBody>
          <a:bodyPr vert="horz" lIns="121789" tIns="60894" rIns="121789" bIns="60894" rtlCol="0">
            <a:noAutofit/>
          </a:bodyPr>
          <a:lstStyle>
            <a:lvl1pPr marL="342897" indent="-342897" algn="l" defTabSz="457196" rtl="0" eaLnBrk="1" latinLnBrk="0" hangingPunct="1">
              <a:spcBef>
                <a:spcPct val="20000"/>
              </a:spcBef>
              <a:buFont typeface="Arial"/>
              <a:buChar char="•"/>
              <a:defRPr sz="2778" kern="1200">
                <a:solidFill>
                  <a:schemeClr val="tx1"/>
                </a:solidFill>
                <a:latin typeface="Segoe UI Light" panose="020B0502040204020203" pitchFamily="34" charset="0"/>
                <a:ea typeface="+mn-ea"/>
                <a:cs typeface="Segoe UI Light" panose="020B0502040204020203" pitchFamily="34" charset="0"/>
              </a:defRPr>
            </a:lvl1pPr>
            <a:lvl2pPr marL="742943" indent="-285747" algn="l" defTabSz="457196" rtl="0" eaLnBrk="1" latinLnBrk="0" hangingPunct="1">
              <a:spcBef>
                <a:spcPct val="20000"/>
              </a:spcBef>
              <a:buFont typeface="Arial"/>
              <a:buChar char="–"/>
              <a:defRPr sz="2403" kern="1200">
                <a:solidFill>
                  <a:schemeClr val="tx1"/>
                </a:solidFill>
                <a:latin typeface="Segoe UI Light" panose="020B0502040204020203" pitchFamily="34" charset="0"/>
                <a:ea typeface="+mn-ea"/>
                <a:cs typeface="Segoe UI Light" panose="020B0502040204020203" pitchFamily="34" charset="0"/>
              </a:defRPr>
            </a:lvl2pPr>
            <a:lvl3pPr marL="1142989" indent="-228598" algn="l" defTabSz="457196" rtl="0" eaLnBrk="1" latinLnBrk="0" hangingPunct="1">
              <a:spcBef>
                <a:spcPct val="20000"/>
              </a:spcBef>
              <a:buFont typeface="Arial"/>
              <a:buChar char="•"/>
              <a:defRPr sz="2027" kern="1200">
                <a:solidFill>
                  <a:schemeClr val="tx1"/>
                </a:solidFill>
                <a:latin typeface="Segoe UI Light" panose="020B0502040204020203" pitchFamily="34" charset="0"/>
                <a:ea typeface="+mn-ea"/>
                <a:cs typeface="Segoe UI Light" panose="020B0502040204020203" pitchFamily="34" charset="0"/>
              </a:defRPr>
            </a:lvl3pPr>
            <a:lvl4pPr marL="1600185" indent="-228598" algn="l" defTabSz="457196" rtl="0" eaLnBrk="1" latinLnBrk="0" hangingPunct="1">
              <a:spcBef>
                <a:spcPct val="20000"/>
              </a:spcBef>
              <a:buFont typeface="Arial"/>
              <a:buChar char="–"/>
              <a:defRPr sz="1802" kern="1200">
                <a:solidFill>
                  <a:schemeClr val="tx1"/>
                </a:solidFill>
                <a:latin typeface="Segoe UI Light" panose="020B0502040204020203" pitchFamily="34" charset="0"/>
                <a:ea typeface="+mn-ea"/>
                <a:cs typeface="Segoe UI Light" panose="020B0502040204020203" pitchFamily="34" charset="0"/>
              </a:defRPr>
            </a:lvl4pPr>
            <a:lvl5pPr marL="2057380" indent="-228598" algn="l" defTabSz="457196" rtl="0" eaLnBrk="1" latinLnBrk="0" hangingPunct="1">
              <a:spcBef>
                <a:spcPct val="20000"/>
              </a:spcBef>
              <a:buFont typeface="Arial"/>
              <a:buChar char="»"/>
              <a:defRPr sz="1802" kern="1200">
                <a:solidFill>
                  <a:schemeClr val="tx1"/>
                </a:solidFill>
                <a:latin typeface="Segoe UI Light" panose="020B0502040204020203" pitchFamily="34" charset="0"/>
                <a:ea typeface="+mn-ea"/>
                <a:cs typeface="Segoe UI Light" panose="020B0502040204020203" pitchFamily="34" charset="0"/>
              </a:defRPr>
            </a:lvl5pPr>
            <a:lvl6pPr marL="2514576" indent="-228598" algn="l" defTabSz="457196" rtl="0" eaLnBrk="1" latinLnBrk="0" hangingPunct="1">
              <a:spcBef>
                <a:spcPct val="20000"/>
              </a:spcBef>
              <a:buFont typeface="Arial"/>
              <a:buChar char="•"/>
              <a:defRPr sz="1802"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1802"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1802"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1802" kern="1200">
                <a:solidFill>
                  <a:schemeClr val="tx1"/>
                </a:solidFill>
                <a:latin typeface="+mn-lt"/>
                <a:ea typeface="+mn-ea"/>
                <a:cs typeface="+mn-cs"/>
              </a:defRPr>
            </a:lvl9pPr>
          </a:lstStyle>
          <a:p>
            <a:pPr marL="0" indent="0" algn="ctr">
              <a:buNone/>
            </a:pPr>
            <a:r>
              <a:rPr lang="en-US" sz="8800" dirty="0">
                <a:solidFill>
                  <a:srgbClr val="009DDC"/>
                </a:solidFill>
              </a:rPr>
              <a:t>Thank You</a:t>
            </a:r>
          </a:p>
        </p:txBody>
      </p:sp>
      <p:sp>
        <p:nvSpPr>
          <p:cNvPr id="9" name="Rectangle 8"/>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1" name="Picture 10" descr="Logo.png"/>
          <p:cNvPicPr>
            <a:picLocks noChangeAspect="1"/>
          </p:cNvPicPr>
          <p:nvPr/>
        </p:nvPicPr>
        <p:blipFill>
          <a:blip r:embed="rId3"/>
          <a:stretch>
            <a:fillRect/>
          </a:stretch>
        </p:blipFill>
        <p:spPr>
          <a:xfrm>
            <a:off x="551203" y="-12818"/>
            <a:ext cx="2281674" cy="750622"/>
          </a:xfrm>
          <a:prstGeom prst="rect">
            <a:avLst/>
          </a:prstGeom>
        </p:spPr>
      </p:pic>
      <p:sp>
        <p:nvSpPr>
          <p:cNvPr id="12" name="Rectangle 11"/>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4666003" y="6434983"/>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14" name="Picture 2" descr="C:\Users\Zach\Desktop\Biml-Vi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8398" y="5560444"/>
            <a:ext cx="2765340" cy="1211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136" y="6229897"/>
            <a:ext cx="4345777" cy="461665"/>
          </a:xfrm>
          <a:prstGeom prst="rect">
            <a:avLst/>
          </a:prstGeom>
          <a:noFill/>
        </p:spPr>
        <p:txBody>
          <a:bodyPr wrap="square" rtlCol="0">
            <a:spAutoFit/>
          </a:bodyPr>
          <a:lstStyle/>
          <a:p>
            <a:r>
              <a:rPr lang="en-US" sz="2400" dirty="0">
                <a:solidFill>
                  <a:srgbClr val="064260"/>
                </a:solidFill>
                <a:latin typeface="Segoe UI Light"/>
                <a:cs typeface="Segoe UI Light"/>
              </a:rPr>
              <a:t>www.bimlscript.com</a:t>
            </a:r>
          </a:p>
        </p:txBody>
      </p:sp>
    </p:spTree>
    <p:extLst>
      <p:ext uri="{BB962C8B-B14F-4D97-AF65-F5344CB8AC3E}">
        <p14:creationId xmlns:p14="http://schemas.microsoft.com/office/powerpoint/2010/main" val="333575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a:solidFill>
                  <a:srgbClr val="00B0F0"/>
                </a:solidFill>
              </a:rPr>
              <a:t>Auto-generate a Data Vault Series</a:t>
            </a:r>
          </a:p>
        </p:txBody>
      </p:sp>
      <p:sp>
        <p:nvSpPr>
          <p:cNvPr id="3" name="Content Placeholder 2"/>
          <p:cNvSpPr>
            <a:spLocks noGrp="1"/>
          </p:cNvSpPr>
          <p:nvPr>
            <p:ph idx="1"/>
          </p:nvPr>
        </p:nvSpPr>
        <p:spPr>
          <a:xfrm>
            <a:off x="602562" y="1551075"/>
            <a:ext cx="10972800" cy="5351647"/>
          </a:xfrm>
        </p:spPr>
        <p:txBody>
          <a:bodyPr>
            <a:normAutofit/>
          </a:bodyPr>
          <a:lstStyle/>
          <a:p>
            <a:r>
              <a:rPr lang="en-US" sz="2000" dirty="0" smtClean="0"/>
              <a:t>Converting </a:t>
            </a:r>
            <a:r>
              <a:rPr lang="en-US" sz="2000" dirty="0"/>
              <a:t>AdventureWorksLT2012</a:t>
            </a:r>
          </a:p>
          <a:p>
            <a:pPr lvl="0"/>
            <a:r>
              <a:rPr lang="en-US" sz="2000" b="1" dirty="0"/>
              <a:t>Generating a Data Vault using an Offline Schema and Metadata Model.</a:t>
            </a:r>
          </a:p>
          <a:p>
            <a:pPr lvl="0"/>
            <a:r>
              <a:rPr lang="en-US" sz="2000" dirty="0"/>
              <a:t>Populating the Data Vault Staging environment using BIML.</a:t>
            </a:r>
          </a:p>
          <a:p>
            <a:pPr lvl="0"/>
            <a:r>
              <a:rPr lang="en-US" sz="2000" dirty="0"/>
              <a:t>Populating the Historical Staging environment using BIML.</a:t>
            </a:r>
          </a:p>
          <a:p>
            <a:pPr lvl="0"/>
            <a:r>
              <a:rPr lang="en-US" sz="2000" dirty="0"/>
              <a:t>Populating Hubs using BIML.</a:t>
            </a:r>
          </a:p>
          <a:p>
            <a:pPr lvl="0"/>
            <a:r>
              <a:rPr lang="en-US" sz="2000" dirty="0"/>
              <a:t>Populating Satellites using BIML. </a:t>
            </a:r>
          </a:p>
          <a:p>
            <a:pPr lvl="0"/>
            <a:r>
              <a:rPr lang="en-US" sz="2000" dirty="0"/>
              <a:t>Populating Links using BIML.</a:t>
            </a:r>
          </a:p>
          <a:p>
            <a:pPr lvl="0"/>
            <a:r>
              <a:rPr lang="en-US" sz="2000" dirty="0"/>
              <a:t>Populating Reference Tables using BIML.</a:t>
            </a:r>
          </a:p>
          <a:p>
            <a:pPr lvl="0"/>
            <a:r>
              <a:rPr lang="en-US" sz="2000" dirty="0"/>
              <a:t>Translate Raw DV into Business DV using BIML</a:t>
            </a:r>
          </a:p>
          <a:p>
            <a:pPr lvl="0"/>
            <a:r>
              <a:rPr lang="en-US" sz="2000" dirty="0"/>
              <a:t>Generate a Star Schema from DW using BIML</a:t>
            </a:r>
          </a:p>
          <a:p>
            <a:pPr lvl="0"/>
            <a:r>
              <a:rPr lang="en-US" sz="2000" dirty="0"/>
              <a:t>Generate OLAP Cube from Star Schema using BIML</a:t>
            </a:r>
          </a:p>
          <a:p>
            <a:pPr lvl="0"/>
            <a:r>
              <a:rPr lang="en-US" sz="2000" dirty="0"/>
              <a:t>Generate Tabular Cube from Star Schema using </a:t>
            </a:r>
            <a:r>
              <a:rPr lang="en-US" sz="2000" dirty="0" smtClean="0"/>
              <a:t>BIML</a:t>
            </a:r>
            <a:endParaRPr lang="en-US" sz="2000" dirty="0"/>
          </a:p>
        </p:txBody>
      </p:sp>
      <p:sp>
        <p:nvSpPr>
          <p:cNvPr id="4" name="Rectangle 3"/>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4166404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37" y="6396527"/>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descr="Logo.png"/>
          <p:cNvPicPr>
            <a:picLocks noChangeAspect="1"/>
          </p:cNvPicPr>
          <p:nvPr/>
        </p:nvPicPr>
        <p:blipFill>
          <a:blip r:embed="rId3"/>
          <a:stretch>
            <a:fillRect/>
          </a:stretch>
        </p:blipFill>
        <p:spPr>
          <a:xfrm>
            <a:off x="564022" y="-12818"/>
            <a:ext cx="2281674" cy="750622"/>
          </a:xfrm>
          <a:prstGeom prst="rect">
            <a:avLst/>
          </a:prstGeom>
        </p:spPr>
      </p:pic>
      <p:sp>
        <p:nvSpPr>
          <p:cNvPr id="2" name="Title 1"/>
          <p:cNvSpPr>
            <a:spLocks noGrp="1"/>
          </p:cNvSpPr>
          <p:nvPr>
            <p:ph type="title"/>
          </p:nvPr>
        </p:nvSpPr>
        <p:spPr>
          <a:xfrm>
            <a:off x="576921" y="730678"/>
            <a:ext cx="10972800" cy="609600"/>
          </a:xfrm>
        </p:spPr>
        <p:txBody>
          <a:bodyPr>
            <a:normAutofit fontScale="90000"/>
          </a:bodyPr>
          <a:lstStyle/>
          <a:p>
            <a:r>
              <a:rPr lang="en-US" sz="4000" dirty="0" smtClean="0">
                <a:solidFill>
                  <a:srgbClr val="00B0F0"/>
                </a:solidFill>
              </a:rPr>
              <a:t>Product Overview</a:t>
            </a:r>
            <a:endParaRPr lang="en-US" sz="4000" dirty="0">
              <a:solidFill>
                <a:srgbClr val="00B0F0"/>
              </a:solidFill>
            </a:endParaRPr>
          </a:p>
        </p:txBody>
      </p:sp>
      <p:pic>
        <p:nvPicPr>
          <p:cNvPr id="3" name="Picture 2" descr="Screen Shot 2014-12-01 at 8.57.49 AM.png"/>
          <p:cNvPicPr>
            <a:picLocks noChangeAspect="1"/>
          </p:cNvPicPr>
          <p:nvPr/>
        </p:nvPicPr>
        <p:blipFill>
          <a:blip r:embed="rId4"/>
          <a:stretch>
            <a:fillRect/>
          </a:stretch>
        </p:blipFill>
        <p:spPr>
          <a:xfrm>
            <a:off x="551281" y="1717717"/>
            <a:ext cx="11182814" cy="4274529"/>
          </a:xfrm>
          <a:prstGeom prst="rect">
            <a:avLst/>
          </a:prstGeom>
        </p:spPr>
      </p:pic>
      <p:sp>
        <p:nvSpPr>
          <p:cNvPr id="9" name="TextBox 8"/>
          <p:cNvSpPr txBox="1"/>
          <p:nvPr/>
        </p:nvSpPr>
        <p:spPr>
          <a:xfrm>
            <a:off x="4756303" y="6524727"/>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
        <p:nvSpPr>
          <p:cNvPr id="6" name="Rectangle 5"/>
          <p:cNvSpPr/>
          <p:nvPr/>
        </p:nvSpPr>
        <p:spPr>
          <a:xfrm>
            <a:off x="477671" y="2770495"/>
            <a:ext cx="1753737" cy="948519"/>
          </a:xfrm>
          <a:prstGeom prst="rect">
            <a:avLst/>
          </a:prstGeom>
          <a:no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55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Part1 - Auto Generate</a:t>
            </a:r>
            <a:endParaRPr lang="en-US" sz="4000" dirty="0">
              <a:solidFill>
                <a:srgbClr val="00B0F0"/>
              </a:solidFill>
            </a:endParaRPr>
          </a:p>
        </p:txBody>
      </p:sp>
      <p:sp>
        <p:nvSpPr>
          <p:cNvPr id="3" name="Content Placeholder 2"/>
          <p:cNvSpPr>
            <a:spLocks noGrp="1"/>
          </p:cNvSpPr>
          <p:nvPr>
            <p:ph idx="1"/>
          </p:nvPr>
        </p:nvSpPr>
        <p:spPr>
          <a:xfrm>
            <a:off x="602562" y="1551075"/>
            <a:ext cx="10972800" cy="5351647"/>
          </a:xfrm>
        </p:spPr>
        <p:txBody>
          <a:bodyPr>
            <a:normAutofit/>
          </a:bodyPr>
          <a:lstStyle/>
          <a:p>
            <a:r>
              <a:rPr lang="en-US" sz="2800" dirty="0">
                <a:solidFill>
                  <a:srgbClr val="00B0F0"/>
                </a:solidFill>
              </a:rPr>
              <a:t>Step 1, Analyze </a:t>
            </a:r>
            <a:endParaRPr lang="en-AU" sz="2800" dirty="0" smtClean="0"/>
          </a:p>
          <a:p>
            <a:pPr lvl="1"/>
            <a:r>
              <a:rPr lang="en-AU" sz="2350" dirty="0" smtClean="0"/>
              <a:t>Mark </a:t>
            </a:r>
            <a:r>
              <a:rPr lang="en-AU" sz="2350" dirty="0"/>
              <a:t>potential satellite tables</a:t>
            </a:r>
          </a:p>
          <a:p>
            <a:pPr lvl="1"/>
            <a:r>
              <a:rPr lang="en-AU" sz="2350" dirty="0"/>
              <a:t>Mark as peg leg Links</a:t>
            </a:r>
          </a:p>
          <a:p>
            <a:pPr lvl="1"/>
            <a:r>
              <a:rPr lang="en-AU" sz="2350" dirty="0"/>
              <a:t>Mark as links</a:t>
            </a:r>
          </a:p>
          <a:p>
            <a:pPr lvl="1"/>
            <a:r>
              <a:rPr lang="en-AU" sz="2350" dirty="0"/>
              <a:t>Mark as hubs</a:t>
            </a:r>
          </a:p>
          <a:p>
            <a:r>
              <a:rPr lang="en-US" sz="2800" dirty="0">
                <a:solidFill>
                  <a:srgbClr val="00B0F0"/>
                </a:solidFill>
              </a:rPr>
              <a:t>Step 3, Generate</a:t>
            </a:r>
            <a:endParaRPr lang="en-AU" sz="2800" b="1" dirty="0"/>
          </a:p>
          <a:p>
            <a:pPr lvl="1"/>
            <a:r>
              <a:rPr lang="en-AU" sz="2350" dirty="0"/>
              <a:t>Create a hub and a satellite for each table marked as hub.</a:t>
            </a:r>
          </a:p>
          <a:p>
            <a:pPr lvl="1"/>
            <a:r>
              <a:rPr lang="en-AU" sz="2350" dirty="0"/>
              <a:t>Create links from relationships of tables marked as hubs</a:t>
            </a:r>
          </a:p>
          <a:p>
            <a:pPr lvl="1"/>
            <a:r>
              <a:rPr lang="en-AU" sz="2350" dirty="0"/>
              <a:t>Create links from tables marked as links</a:t>
            </a:r>
          </a:p>
          <a:p>
            <a:pPr lvl="1"/>
            <a:r>
              <a:rPr lang="en-AU" sz="2350" dirty="0"/>
              <a:t>Create satellites based on tables marked as satellites</a:t>
            </a:r>
          </a:p>
          <a:p>
            <a:endParaRPr lang="en-AU" sz="2800" b="1" dirty="0"/>
          </a:p>
        </p:txBody>
      </p:sp>
      <p:sp>
        <p:nvSpPr>
          <p:cNvPr id="4" name="Rectangle 3"/>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3176967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1527" y="1486981"/>
            <a:ext cx="10231753" cy="4816165"/>
          </a:xfrm>
          <a:prstGeom prst="rect">
            <a:avLst/>
          </a:prstGeom>
        </p:spPr>
      </p:pic>
      <p:sp>
        <p:nvSpPr>
          <p:cNvPr id="4" name="Title 3"/>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Our Results from Part 1</a:t>
            </a:r>
            <a:endParaRPr lang="en-US" sz="4000" dirty="0">
              <a:solidFill>
                <a:srgbClr val="00B0F0"/>
              </a:solidFill>
            </a:endParaRPr>
          </a:p>
        </p:txBody>
      </p:sp>
      <p:sp>
        <p:nvSpPr>
          <p:cNvPr id="5" name="Rectangle 4"/>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4"/>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704459" y="6473439"/>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1406529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5913" y="384175"/>
            <a:ext cx="11576458" cy="17135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2" name="Title 1"/>
          <p:cNvSpPr>
            <a:spLocks noGrp="1"/>
          </p:cNvSpPr>
          <p:nvPr>
            <p:ph type="title"/>
          </p:nvPr>
        </p:nvSpPr>
        <p:spPr>
          <a:xfrm>
            <a:off x="961527" y="4010360"/>
            <a:ext cx="8236112" cy="2028773"/>
          </a:xfrm>
        </p:spPr>
        <p:txBody>
          <a:bodyPr>
            <a:normAutofit fontScale="90000"/>
          </a:bodyPr>
          <a:lstStyle/>
          <a:p>
            <a:r>
              <a:rPr lang="en-US" sz="2800" dirty="0" smtClean="0">
                <a:solidFill>
                  <a:srgbClr val="00B0F0"/>
                </a:solidFill>
              </a:rPr>
              <a:t>Step 1, </a:t>
            </a:r>
            <a:r>
              <a:rPr lang="en-US" sz="2800" dirty="0" err="1" smtClean="0">
                <a:solidFill>
                  <a:srgbClr val="00B0F0"/>
                </a:solidFill>
              </a:rPr>
              <a:t>Matadata</a:t>
            </a:r>
            <a:r>
              <a:rPr lang="en-US" sz="2800" dirty="0" smtClean="0">
                <a:solidFill>
                  <a:srgbClr val="00B0F0"/>
                </a:solidFill>
              </a:rPr>
              <a:t> Theory</a:t>
            </a:r>
            <a:br>
              <a:rPr lang="en-US" sz="2800" dirty="0" smtClean="0">
                <a:solidFill>
                  <a:srgbClr val="00B0F0"/>
                </a:solidFill>
              </a:rPr>
            </a:br>
            <a:r>
              <a:rPr lang="en-US" sz="2800" dirty="0" smtClean="0">
                <a:solidFill>
                  <a:srgbClr val="00B0F0"/>
                </a:solidFill>
              </a:rPr>
              <a:t>STEP 2, Metadata 101 in mist</a:t>
            </a:r>
            <a:br>
              <a:rPr lang="en-US" sz="2800" dirty="0" smtClean="0">
                <a:solidFill>
                  <a:srgbClr val="00B0F0"/>
                </a:solidFill>
              </a:rPr>
            </a:br>
            <a:r>
              <a:rPr lang="en-US" sz="2800" dirty="0" smtClean="0">
                <a:solidFill>
                  <a:srgbClr val="00B0F0"/>
                </a:solidFill>
              </a:rPr>
              <a:t>STEP 3, metadata model</a:t>
            </a:r>
            <a:br>
              <a:rPr lang="en-US" sz="2800" dirty="0" smtClean="0">
                <a:solidFill>
                  <a:srgbClr val="00B0F0"/>
                </a:solidFill>
              </a:rPr>
            </a:br>
            <a:r>
              <a:rPr lang="en-US" sz="2800" dirty="0" err="1" smtClean="0">
                <a:solidFill>
                  <a:srgbClr val="00B0F0"/>
                </a:solidFill>
              </a:rPr>
              <a:t>STEp</a:t>
            </a:r>
            <a:r>
              <a:rPr lang="en-US" sz="2800" dirty="0" smtClean="0">
                <a:solidFill>
                  <a:srgbClr val="00B0F0"/>
                </a:solidFill>
              </a:rPr>
              <a:t> 4, metadata instance</a:t>
            </a:r>
            <a:br>
              <a:rPr lang="en-US" sz="2800" dirty="0" smtClean="0">
                <a:solidFill>
                  <a:srgbClr val="00B0F0"/>
                </a:solidFill>
              </a:rPr>
            </a:br>
            <a:r>
              <a:rPr lang="en-US" sz="2800" dirty="0" smtClean="0">
                <a:solidFill>
                  <a:srgbClr val="00B0F0"/>
                </a:solidFill>
              </a:rPr>
              <a:t>STEP 5, </a:t>
            </a:r>
            <a:r>
              <a:rPr lang="en-US" sz="2800" dirty="0" err="1" smtClean="0">
                <a:solidFill>
                  <a:srgbClr val="00B0F0"/>
                </a:solidFill>
              </a:rPr>
              <a:t>offlineschema</a:t>
            </a:r>
            <a:endParaRPr lang="en-US" sz="2800" dirty="0">
              <a:solidFill>
                <a:srgbClr val="00B0F0"/>
              </a:solidFill>
            </a:endParaRPr>
          </a:p>
        </p:txBody>
      </p:sp>
      <p:sp>
        <p:nvSpPr>
          <p:cNvPr id="3" name="Text Placeholder 2"/>
          <p:cNvSpPr>
            <a:spLocks noGrp="1"/>
          </p:cNvSpPr>
          <p:nvPr>
            <p:ph type="body" idx="1"/>
          </p:nvPr>
        </p:nvSpPr>
        <p:spPr>
          <a:xfrm>
            <a:off x="961527" y="3162122"/>
            <a:ext cx="7115175" cy="746406"/>
          </a:xfrm>
        </p:spPr>
        <p:txBody>
          <a:bodyPr>
            <a:noAutofit/>
          </a:bodyPr>
          <a:lstStyle/>
          <a:p>
            <a:r>
              <a:rPr lang="en-US" sz="4400" dirty="0" smtClean="0">
                <a:solidFill>
                  <a:srgbClr val="00B0F0"/>
                </a:solidFill>
              </a:rPr>
              <a:t>What will we cover</a:t>
            </a:r>
            <a:endParaRPr lang="en-US" sz="4400" dirty="0">
              <a:solidFill>
                <a:srgbClr val="00B0F0"/>
              </a:solidFill>
            </a:endParaRPr>
          </a:p>
        </p:txBody>
      </p:sp>
      <p:sp>
        <p:nvSpPr>
          <p:cNvPr id="4" name="Rectangle 3"/>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4717278" y="6486257"/>
            <a:ext cx="2452594" cy="307777"/>
          </a:xfrm>
          <a:prstGeom prst="rect">
            <a:avLst/>
          </a:prstGeom>
          <a:noFill/>
        </p:spPr>
        <p:txBody>
          <a:bodyPr wrap="none" rtlCol="0">
            <a:spAutoFit/>
          </a:bodyPr>
          <a:lstStyle/>
          <a:p>
            <a:pPr algn="ctr"/>
            <a:r>
              <a:rPr lang="en-US" sz="1400" dirty="0">
                <a:solidFill>
                  <a:prstClr val="black"/>
                </a:solidFill>
                <a:latin typeface="Segoe UI Light" panose="020B0502040204020203" pitchFamily="34" charset="0"/>
                <a:cs typeface="Segoe UI Light" panose="020B0502040204020203" pitchFamily="34" charset="0"/>
              </a:rPr>
              <a:t>Copyright 2014 Varigence, Inc.</a:t>
            </a:r>
          </a:p>
        </p:txBody>
      </p:sp>
      <p:pic>
        <p:nvPicPr>
          <p:cNvPr id="10" name="Picture 9" descr="Mist.png"/>
          <p:cNvPicPr>
            <a:picLocks noChangeAspect="1"/>
          </p:cNvPicPr>
          <p:nvPr/>
        </p:nvPicPr>
        <p:blipFill>
          <a:blip r:embed="rId4"/>
          <a:stretch>
            <a:fillRect/>
          </a:stretch>
        </p:blipFill>
        <p:spPr>
          <a:xfrm>
            <a:off x="1128189" y="1600112"/>
            <a:ext cx="2743200" cy="801528"/>
          </a:xfrm>
          <a:prstGeom prst="rect">
            <a:avLst/>
          </a:prstGeom>
        </p:spPr>
      </p:pic>
      <p:pic>
        <p:nvPicPr>
          <p:cNvPr id="11" name="Picture 10" descr="Biml.png"/>
          <p:cNvPicPr>
            <a:picLocks noChangeAspect="1"/>
          </p:cNvPicPr>
          <p:nvPr/>
        </p:nvPicPr>
        <p:blipFill>
          <a:blip r:embed="rId5"/>
          <a:stretch>
            <a:fillRect/>
          </a:stretch>
        </p:blipFill>
        <p:spPr>
          <a:xfrm>
            <a:off x="5051167" y="1602349"/>
            <a:ext cx="2743200" cy="741521"/>
          </a:xfrm>
          <a:prstGeom prst="rect">
            <a:avLst/>
          </a:prstGeom>
        </p:spPr>
      </p:pic>
      <p:sp>
        <p:nvSpPr>
          <p:cNvPr id="14" name="TextBox 13"/>
          <p:cNvSpPr txBox="1"/>
          <p:nvPr/>
        </p:nvSpPr>
        <p:spPr>
          <a:xfrm>
            <a:off x="3038398" y="1448525"/>
            <a:ext cx="2743200" cy="1107996"/>
          </a:xfrm>
          <a:prstGeom prst="rect">
            <a:avLst/>
          </a:prstGeom>
        </p:spPr>
        <p:txBody>
          <a:bodyPr rtlCol="0">
            <a:spAutoFit/>
          </a:bodyPr>
          <a:lstStyle/>
          <a:p>
            <a:pPr algn="ctr"/>
            <a:r>
              <a:rPr lang="en-US" sz="6600">
                <a:solidFill>
                  <a:prstClr val="black"/>
                </a:solidFill>
              </a:rPr>
              <a:t>&amp;</a:t>
            </a:r>
          </a:p>
        </p:txBody>
      </p:sp>
    </p:spTree>
    <p:extLst>
      <p:ext uri="{BB962C8B-B14F-4D97-AF65-F5344CB8AC3E}">
        <p14:creationId xmlns:p14="http://schemas.microsoft.com/office/powerpoint/2010/main" val="255506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a:solidFill>
                  <a:srgbClr val="00B0F0"/>
                </a:solidFill>
              </a:rPr>
              <a:t>Metadata Defined</a:t>
            </a:r>
          </a:p>
        </p:txBody>
      </p:sp>
      <p:sp>
        <p:nvSpPr>
          <p:cNvPr id="3" name="Content Placeholder 2"/>
          <p:cNvSpPr>
            <a:spLocks noGrp="1"/>
          </p:cNvSpPr>
          <p:nvPr>
            <p:ph idx="1"/>
          </p:nvPr>
        </p:nvSpPr>
        <p:spPr>
          <a:xfrm>
            <a:off x="602562" y="1551075"/>
            <a:ext cx="10972800" cy="5351647"/>
          </a:xfrm>
        </p:spPr>
        <p:txBody>
          <a:bodyPr>
            <a:normAutofit/>
          </a:bodyPr>
          <a:lstStyle/>
          <a:p>
            <a:r>
              <a:rPr lang="en-AU" sz="2000" dirty="0">
                <a:solidFill>
                  <a:schemeClr val="tx1">
                    <a:lumMod val="50000"/>
                    <a:lumOff val="50000"/>
                  </a:schemeClr>
                </a:solidFill>
              </a:rPr>
              <a:t>Meta-modelling is the analysis, </a:t>
            </a:r>
            <a:r>
              <a:rPr lang="en-AU" sz="2000" b="1" i="1" dirty="0"/>
              <a:t>construction and development</a:t>
            </a:r>
            <a:r>
              <a:rPr lang="en-AU" sz="2000" dirty="0">
                <a:solidFill>
                  <a:schemeClr val="tx1">
                    <a:lumMod val="50000"/>
                    <a:lumOff val="50000"/>
                  </a:schemeClr>
                </a:solidFill>
              </a:rPr>
              <a:t> of the </a:t>
            </a:r>
            <a:r>
              <a:rPr lang="en-AU" sz="2000" b="1" i="1" dirty="0"/>
              <a:t>frames, rules, constraints, models</a:t>
            </a:r>
            <a:r>
              <a:rPr lang="en-AU" sz="2000" dirty="0">
                <a:solidFill>
                  <a:schemeClr val="tx1">
                    <a:lumMod val="50000"/>
                    <a:lumOff val="50000"/>
                  </a:schemeClr>
                </a:solidFill>
              </a:rPr>
              <a:t> and theories applicable and useful for the modelling in a predefined class of problems. - </a:t>
            </a:r>
            <a:r>
              <a:rPr lang="en-US" sz="2000" dirty="0">
                <a:solidFill>
                  <a:schemeClr val="tx1">
                    <a:lumMod val="50000"/>
                    <a:lumOff val="50000"/>
                  </a:schemeClr>
                </a:solidFill>
              </a:rPr>
              <a:t>Wikipedia</a:t>
            </a:r>
            <a:endParaRPr lang="en-AU" sz="2000" dirty="0">
              <a:solidFill>
                <a:schemeClr val="tx1">
                  <a:lumMod val="50000"/>
                  <a:lumOff val="50000"/>
                </a:schemeClr>
              </a:solidFill>
            </a:endParaRPr>
          </a:p>
          <a:p>
            <a:r>
              <a:rPr lang="en-AU" sz="2000" dirty="0"/>
              <a:t>There is a difference between </a:t>
            </a:r>
            <a:r>
              <a:rPr lang="en-AU" sz="2000" b="1" i="1" dirty="0"/>
              <a:t>business metadata</a:t>
            </a:r>
            <a:r>
              <a:rPr lang="en-AU" sz="2000" dirty="0"/>
              <a:t> and </a:t>
            </a:r>
            <a:r>
              <a:rPr lang="en-AU" sz="2000" b="1" i="1" dirty="0"/>
              <a:t>technical metadata.</a:t>
            </a:r>
          </a:p>
          <a:p>
            <a:r>
              <a:rPr lang="en-AU" sz="2000" dirty="0"/>
              <a:t>Metadata describe the </a:t>
            </a:r>
            <a:r>
              <a:rPr lang="en-AU" sz="2000" b="1" i="1" dirty="0"/>
              <a:t>entity classes </a:t>
            </a:r>
            <a:r>
              <a:rPr lang="en-AU" sz="2000" dirty="0"/>
              <a:t>and attributes of an </a:t>
            </a:r>
            <a:r>
              <a:rPr lang="en-AU" sz="2000" b="1" i="1" dirty="0"/>
              <a:t>entity-relationship</a:t>
            </a:r>
            <a:r>
              <a:rPr lang="en-AU" sz="2000" dirty="0"/>
              <a:t> model, and the </a:t>
            </a:r>
            <a:r>
              <a:rPr lang="en-AU" sz="2000" b="1" i="1" dirty="0"/>
              <a:t>tables</a:t>
            </a:r>
            <a:r>
              <a:rPr lang="en-AU" sz="2000" dirty="0"/>
              <a:t> and </a:t>
            </a:r>
            <a:r>
              <a:rPr lang="en-AU" sz="2000" b="1" i="1" dirty="0"/>
              <a:t>columns</a:t>
            </a:r>
            <a:r>
              <a:rPr lang="en-AU" sz="2000" dirty="0"/>
              <a:t> by which these are implemented in a data warehouse. </a:t>
            </a:r>
          </a:p>
          <a:p>
            <a:r>
              <a:rPr lang="en-AU" sz="2000" dirty="0">
                <a:solidFill>
                  <a:schemeClr val="tx1">
                    <a:lumMod val="50000"/>
                    <a:lumOff val="50000"/>
                  </a:schemeClr>
                </a:solidFill>
              </a:rPr>
              <a:t>Metadata are the data that </a:t>
            </a:r>
            <a:r>
              <a:rPr lang="en-AU" sz="2000" b="1" i="1" dirty="0"/>
              <a:t>describe the structure </a:t>
            </a:r>
            <a:r>
              <a:rPr lang="en-AU" sz="2000" dirty="0">
                <a:solidFill>
                  <a:schemeClr val="tx1">
                    <a:lumMod val="50000"/>
                    <a:lumOff val="50000"/>
                  </a:schemeClr>
                </a:solidFill>
              </a:rPr>
              <a:t>and workings of information, and which describe the systems it uses to manage that information.</a:t>
            </a:r>
          </a:p>
        </p:txBody>
      </p:sp>
      <p:sp>
        <p:nvSpPr>
          <p:cNvPr id="4" name="Rectangle 3"/>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1475817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Metadata Driven vs Hand Crafting</a:t>
            </a:r>
            <a:endParaRPr lang="en-US" sz="4000" dirty="0">
              <a:solidFill>
                <a:srgbClr val="00B0F0"/>
              </a:solidFill>
            </a:endParaRPr>
          </a:p>
        </p:txBody>
      </p:sp>
      <p:sp>
        <p:nvSpPr>
          <p:cNvPr id="4" name="Rectangle 3"/>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
        <p:nvSpPr>
          <p:cNvPr id="9" name="Rectangle 8"/>
          <p:cNvSpPr/>
          <p:nvPr/>
        </p:nvSpPr>
        <p:spPr>
          <a:xfrm>
            <a:off x="6317956" y="1845587"/>
            <a:ext cx="816812" cy="403729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134768" y="1845586"/>
            <a:ext cx="3145882" cy="403729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601561" y="1845588"/>
            <a:ext cx="2715980" cy="4037289"/>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89485" y="1845589"/>
            <a:ext cx="1316824" cy="403728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066019" y="1661160"/>
            <a:ext cx="8214631" cy="4419600"/>
            <a:chOff x="2066019" y="1264920"/>
            <a:chExt cx="8214631" cy="4419600"/>
          </a:xfrm>
        </p:grpSpPr>
        <p:cxnSp>
          <p:nvCxnSpPr>
            <p:cNvPr id="14" name="Straight Connector 13"/>
            <p:cNvCxnSpPr/>
            <p:nvPr/>
          </p:nvCxnSpPr>
          <p:spPr>
            <a:xfrm>
              <a:off x="2066019" y="1264920"/>
              <a:ext cx="16040" cy="4419600"/>
            </a:xfrm>
            <a:prstGeom prst="line">
              <a:avLst/>
            </a:prstGeom>
            <a:ln>
              <a:headEnd type="triangle" w="lg" len="me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070259" y="5672852"/>
              <a:ext cx="8210391" cy="11668"/>
            </a:xfrm>
            <a:prstGeom prst="line">
              <a:avLst/>
            </a:prstGeom>
            <a:ln>
              <a:headEnd type="none"/>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flipV="1">
            <a:off x="2281865" y="3221990"/>
            <a:ext cx="7998785" cy="1799471"/>
          </a:xfrm>
          <a:prstGeom prst="line">
            <a:avLst/>
          </a:prstGeom>
          <a:ln>
            <a:solidFill>
              <a:srgbClr val="7030A0"/>
            </a:solidFill>
            <a:headEnd type="none"/>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278993" y="4828540"/>
            <a:ext cx="1319696" cy="293886"/>
          </a:xfrm>
          <a:prstGeom prst="line">
            <a:avLst/>
          </a:prstGeom>
          <a:ln>
            <a:solidFill>
              <a:srgbClr val="FFFF00"/>
            </a:solidFill>
          </a:ln>
          <a:effectLst/>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flipV="1">
            <a:off x="3598689" y="4805680"/>
            <a:ext cx="2718852" cy="22859"/>
          </a:xfrm>
          <a:prstGeom prst="line">
            <a:avLst/>
          </a:prstGeom>
          <a:ln>
            <a:solidFill>
              <a:srgbClr val="FFFF00"/>
            </a:solidFill>
            <a:headEnd type="diamond"/>
          </a:ln>
          <a:effectLst/>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flipV="1">
            <a:off x="6322300" y="1845586"/>
            <a:ext cx="812468" cy="2971523"/>
          </a:xfrm>
          <a:prstGeom prst="line">
            <a:avLst/>
          </a:prstGeom>
          <a:ln>
            <a:solidFill>
              <a:srgbClr val="FFFF00"/>
            </a:solidFill>
            <a:headEnd type="diamond"/>
            <a:tailEnd type="triangle"/>
          </a:ln>
          <a:effectLst/>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2278993" y="1845586"/>
            <a:ext cx="8001657" cy="0"/>
          </a:xfrm>
          <a:prstGeom prst="line">
            <a:avLst/>
          </a:prstGeom>
          <a:ln>
            <a:solidFill>
              <a:srgbClr val="92D050"/>
            </a:solidFill>
            <a:prstDash val="dash"/>
          </a:ln>
          <a:effectLst/>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flipV="1">
            <a:off x="9114109" y="5301445"/>
            <a:ext cx="1089660" cy="7620"/>
          </a:xfrm>
          <a:prstGeom prst="line">
            <a:avLst/>
          </a:prstGeom>
          <a:ln>
            <a:solidFill>
              <a:srgbClr val="FFFF00"/>
            </a:solidFill>
          </a:ln>
          <a:effectLst/>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9114109" y="5007620"/>
            <a:ext cx="1089660" cy="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114109" y="5591661"/>
            <a:ext cx="1066800" cy="0"/>
          </a:xfrm>
          <a:prstGeom prst="line">
            <a:avLst/>
          </a:prstGeom>
          <a:ln>
            <a:solidFill>
              <a:srgbClr val="92D050"/>
            </a:solidFill>
            <a:prstDash val="dash"/>
          </a:ln>
          <a:effectLst/>
        </p:spPr>
        <p:style>
          <a:lnRef idx="3">
            <a:schemeClr val="accent3"/>
          </a:lnRef>
          <a:fillRef idx="0">
            <a:schemeClr val="accent3"/>
          </a:fillRef>
          <a:effectRef idx="2">
            <a:schemeClr val="accent3"/>
          </a:effectRef>
          <a:fontRef idx="minor">
            <a:schemeClr val="tx1"/>
          </a:fontRef>
        </p:style>
      </p:cxnSp>
      <p:sp>
        <p:nvSpPr>
          <p:cNvPr id="24" name="TextBox 23"/>
          <p:cNvSpPr txBox="1"/>
          <p:nvPr/>
        </p:nvSpPr>
        <p:spPr>
          <a:xfrm>
            <a:off x="7541434" y="4838343"/>
            <a:ext cx="1419171" cy="338554"/>
          </a:xfrm>
          <a:prstGeom prst="rect">
            <a:avLst/>
          </a:prstGeom>
          <a:noFill/>
        </p:spPr>
        <p:txBody>
          <a:bodyPr wrap="none" rtlCol="0">
            <a:spAutoFit/>
          </a:bodyPr>
          <a:lstStyle/>
          <a:p>
            <a:r>
              <a:rPr lang="en-US" sz="1600" dirty="0" smtClean="0"/>
              <a:t>BI Developer A</a:t>
            </a:r>
            <a:endParaRPr lang="en-US" sz="1600" dirty="0"/>
          </a:p>
        </p:txBody>
      </p:sp>
      <p:sp>
        <p:nvSpPr>
          <p:cNvPr id="25" name="TextBox 24"/>
          <p:cNvSpPr txBox="1"/>
          <p:nvPr/>
        </p:nvSpPr>
        <p:spPr>
          <a:xfrm>
            <a:off x="7062137" y="5135978"/>
            <a:ext cx="1898468" cy="338554"/>
          </a:xfrm>
          <a:prstGeom prst="rect">
            <a:avLst/>
          </a:prstGeom>
          <a:noFill/>
        </p:spPr>
        <p:txBody>
          <a:bodyPr wrap="none" rtlCol="0">
            <a:spAutoFit/>
          </a:bodyPr>
          <a:lstStyle/>
          <a:p>
            <a:r>
              <a:rPr lang="en-US" sz="1600" dirty="0" smtClean="0"/>
              <a:t>Metadata Developer</a:t>
            </a:r>
            <a:endParaRPr lang="en-US" sz="1600" dirty="0"/>
          </a:p>
        </p:txBody>
      </p:sp>
      <p:sp>
        <p:nvSpPr>
          <p:cNvPr id="26" name="TextBox 25"/>
          <p:cNvSpPr txBox="1"/>
          <p:nvPr/>
        </p:nvSpPr>
        <p:spPr>
          <a:xfrm>
            <a:off x="7445575" y="5422384"/>
            <a:ext cx="1515030" cy="338554"/>
          </a:xfrm>
          <a:prstGeom prst="rect">
            <a:avLst/>
          </a:prstGeom>
          <a:noFill/>
        </p:spPr>
        <p:txBody>
          <a:bodyPr wrap="none" rtlCol="0">
            <a:spAutoFit/>
          </a:bodyPr>
          <a:lstStyle/>
          <a:p>
            <a:r>
              <a:rPr lang="en-US" sz="1600" dirty="0" smtClean="0"/>
              <a:t>Project Finished</a:t>
            </a:r>
            <a:endParaRPr lang="en-US" sz="1600" dirty="0"/>
          </a:p>
        </p:txBody>
      </p:sp>
      <p:sp>
        <p:nvSpPr>
          <p:cNvPr id="27" name="TextBox 26"/>
          <p:cNvSpPr txBox="1"/>
          <p:nvPr/>
        </p:nvSpPr>
        <p:spPr>
          <a:xfrm>
            <a:off x="6075529" y="6082308"/>
            <a:ext cx="649537" cy="369332"/>
          </a:xfrm>
          <a:prstGeom prst="rect">
            <a:avLst/>
          </a:prstGeom>
          <a:noFill/>
        </p:spPr>
        <p:txBody>
          <a:bodyPr wrap="none" rtlCol="0">
            <a:spAutoFit/>
          </a:bodyPr>
          <a:lstStyle/>
          <a:p>
            <a:r>
              <a:rPr lang="en-US" dirty="0" smtClean="0"/>
              <a:t>Time</a:t>
            </a:r>
            <a:endParaRPr lang="en-US" dirty="0"/>
          </a:p>
        </p:txBody>
      </p:sp>
      <p:sp>
        <p:nvSpPr>
          <p:cNvPr id="28" name="TextBox 27"/>
          <p:cNvSpPr txBox="1"/>
          <p:nvPr/>
        </p:nvSpPr>
        <p:spPr>
          <a:xfrm rot="16200000">
            <a:off x="959290" y="3679564"/>
            <a:ext cx="1769459" cy="369332"/>
          </a:xfrm>
          <a:prstGeom prst="rect">
            <a:avLst/>
          </a:prstGeom>
          <a:noFill/>
        </p:spPr>
        <p:txBody>
          <a:bodyPr wrap="none" rtlCol="0">
            <a:spAutoFit/>
          </a:bodyPr>
          <a:lstStyle/>
          <a:p>
            <a:r>
              <a:rPr lang="en-US" dirty="0" smtClean="0"/>
              <a:t>Work Completed</a:t>
            </a:r>
            <a:endParaRPr lang="en-US" dirty="0"/>
          </a:p>
        </p:txBody>
      </p:sp>
      <p:sp>
        <p:nvSpPr>
          <p:cNvPr id="29" name="TextBox 28"/>
          <p:cNvSpPr txBox="1"/>
          <p:nvPr/>
        </p:nvSpPr>
        <p:spPr>
          <a:xfrm>
            <a:off x="2475412" y="1474706"/>
            <a:ext cx="926857" cy="369332"/>
          </a:xfrm>
          <a:prstGeom prst="rect">
            <a:avLst/>
          </a:prstGeom>
          <a:noFill/>
        </p:spPr>
        <p:txBody>
          <a:bodyPr wrap="none" rtlCol="0">
            <a:spAutoFit/>
          </a:bodyPr>
          <a:lstStyle/>
          <a:p>
            <a:r>
              <a:rPr lang="en-US" dirty="0" smtClean="0"/>
              <a:t>Phase A</a:t>
            </a:r>
            <a:endParaRPr lang="en-US" dirty="0"/>
          </a:p>
        </p:txBody>
      </p:sp>
      <p:sp>
        <p:nvSpPr>
          <p:cNvPr id="30" name="TextBox 29"/>
          <p:cNvSpPr txBox="1"/>
          <p:nvPr/>
        </p:nvSpPr>
        <p:spPr>
          <a:xfrm>
            <a:off x="4496730" y="1476234"/>
            <a:ext cx="918841" cy="369332"/>
          </a:xfrm>
          <a:prstGeom prst="rect">
            <a:avLst/>
          </a:prstGeom>
          <a:noFill/>
        </p:spPr>
        <p:txBody>
          <a:bodyPr wrap="none" rtlCol="0">
            <a:spAutoFit/>
          </a:bodyPr>
          <a:lstStyle/>
          <a:p>
            <a:r>
              <a:rPr lang="en-US" dirty="0" smtClean="0"/>
              <a:t>Phase B</a:t>
            </a:r>
            <a:endParaRPr lang="en-US" dirty="0"/>
          </a:p>
        </p:txBody>
      </p:sp>
      <p:sp>
        <p:nvSpPr>
          <p:cNvPr id="31" name="TextBox 30"/>
          <p:cNvSpPr txBox="1"/>
          <p:nvPr/>
        </p:nvSpPr>
        <p:spPr>
          <a:xfrm>
            <a:off x="6267743" y="1470897"/>
            <a:ext cx="917239" cy="369332"/>
          </a:xfrm>
          <a:prstGeom prst="rect">
            <a:avLst/>
          </a:prstGeom>
          <a:noFill/>
        </p:spPr>
        <p:txBody>
          <a:bodyPr wrap="none" rtlCol="0">
            <a:spAutoFit/>
          </a:bodyPr>
          <a:lstStyle/>
          <a:p>
            <a:r>
              <a:rPr lang="en-US" dirty="0" smtClean="0"/>
              <a:t>Phase C</a:t>
            </a:r>
            <a:endParaRPr lang="en-US" dirty="0"/>
          </a:p>
        </p:txBody>
      </p:sp>
      <p:sp>
        <p:nvSpPr>
          <p:cNvPr id="32" name="TextBox 31"/>
          <p:cNvSpPr txBox="1"/>
          <p:nvPr/>
        </p:nvSpPr>
        <p:spPr>
          <a:xfrm>
            <a:off x="7660647" y="1470897"/>
            <a:ext cx="2223173" cy="369332"/>
          </a:xfrm>
          <a:prstGeom prst="rect">
            <a:avLst/>
          </a:prstGeom>
          <a:noFill/>
        </p:spPr>
        <p:txBody>
          <a:bodyPr wrap="none" rtlCol="0">
            <a:spAutoFit/>
          </a:bodyPr>
          <a:lstStyle/>
          <a:p>
            <a:r>
              <a:rPr lang="en-US" dirty="0" smtClean="0"/>
              <a:t>Phase No End In Sight</a:t>
            </a:r>
            <a:endParaRPr lang="en-US" dirty="0"/>
          </a:p>
        </p:txBody>
      </p:sp>
    </p:spTree>
    <p:extLst>
      <p:ext uri="{BB962C8B-B14F-4D97-AF65-F5344CB8AC3E}">
        <p14:creationId xmlns:p14="http://schemas.microsoft.com/office/powerpoint/2010/main" val="2645854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Metadata Model</a:t>
            </a:r>
            <a:endParaRPr lang="en-US" sz="4000" dirty="0">
              <a:solidFill>
                <a:srgbClr val="00B0F0"/>
              </a:solidFill>
            </a:endParaRPr>
          </a:p>
        </p:txBody>
      </p:sp>
      <p:sp>
        <p:nvSpPr>
          <p:cNvPr id="4" name="Rectangle 3"/>
          <p:cNvSpPr/>
          <p:nvPr/>
        </p:nvSpPr>
        <p:spPr>
          <a:xfrm>
            <a:off x="-5994"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9776" y="641141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33" name="Picture 32"/>
          <p:cNvPicPr>
            <a:picLocks noChangeAspect="1"/>
          </p:cNvPicPr>
          <p:nvPr/>
        </p:nvPicPr>
        <p:blipFill>
          <a:blip r:embed="rId4"/>
          <a:stretch>
            <a:fillRect/>
          </a:stretch>
        </p:blipFill>
        <p:spPr>
          <a:xfrm>
            <a:off x="736190" y="1401414"/>
            <a:ext cx="10953750" cy="3905250"/>
          </a:xfrm>
          <a:prstGeom prst="rect">
            <a:avLst/>
          </a:prstGeom>
        </p:spPr>
      </p:pic>
      <p:grpSp>
        <p:nvGrpSpPr>
          <p:cNvPr id="43" name="Group 42"/>
          <p:cNvGrpSpPr/>
          <p:nvPr/>
        </p:nvGrpSpPr>
        <p:grpSpPr>
          <a:xfrm>
            <a:off x="678180" y="1299772"/>
            <a:ext cx="11056147" cy="4469977"/>
            <a:chOff x="678180" y="1299772"/>
            <a:chExt cx="11056147" cy="4469977"/>
          </a:xfrm>
        </p:grpSpPr>
        <p:sp>
          <p:nvSpPr>
            <p:cNvPr id="34" name="Rectangle 33"/>
            <p:cNvSpPr/>
            <p:nvPr/>
          </p:nvSpPr>
          <p:spPr>
            <a:xfrm>
              <a:off x="678180" y="1299772"/>
              <a:ext cx="11056147" cy="4068029"/>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p:cNvSpPr txBox="1">
              <a:spLocks/>
            </p:cNvSpPr>
            <p:nvPr/>
          </p:nvSpPr>
          <p:spPr>
            <a:xfrm>
              <a:off x="678180" y="5390990"/>
              <a:ext cx="2154697" cy="378759"/>
            </a:xfrm>
            <a:prstGeom prst="rect">
              <a:avLst/>
            </a:prstGeom>
          </p:spPr>
          <p:txBody>
            <a:bodyPr vert="horz" lIns="121789" tIns="60894" rIns="121789" bIns="60894" rtlCol="0" anchor="ctr">
              <a:noAutofit/>
            </a:bodyPr>
            <a:lstStyle>
              <a:lvl1pPr algn="ctr" defTabSz="457196" rtl="0" eaLnBrk="1" latinLnBrk="0" hangingPunct="1">
                <a:spcBef>
                  <a:spcPct val="0"/>
                </a:spcBef>
                <a:buNone/>
                <a:defRPr sz="4430" b="0" i="0" kern="1200" baseline="0">
                  <a:solidFill>
                    <a:srgbClr val="0D4368"/>
                  </a:solidFill>
                  <a:latin typeface="Segoe UI Light" panose="020B0502040204020203" pitchFamily="34" charset="0"/>
                  <a:ea typeface="+mj-ea"/>
                  <a:cs typeface="Segoe UI Light" panose="020B0502040204020203" pitchFamily="34" charset="0"/>
                </a:defRPr>
              </a:lvl1pPr>
            </a:lstStyle>
            <a:p>
              <a:pPr algn="l"/>
              <a:r>
                <a:rPr lang="en-US" sz="2400" b="1" dirty="0" smtClean="0">
                  <a:solidFill>
                    <a:srgbClr val="00B050"/>
                  </a:solidFill>
                </a:rPr>
                <a:t>Entity</a:t>
              </a:r>
              <a:endParaRPr lang="en-US" sz="2400" b="1" dirty="0">
                <a:solidFill>
                  <a:srgbClr val="00B050"/>
                </a:solidFill>
              </a:endParaRPr>
            </a:p>
          </p:txBody>
        </p:sp>
      </p:grpSp>
      <p:grpSp>
        <p:nvGrpSpPr>
          <p:cNvPr id="3" name="Group 2"/>
          <p:cNvGrpSpPr/>
          <p:nvPr/>
        </p:nvGrpSpPr>
        <p:grpSpPr>
          <a:xfrm>
            <a:off x="678179" y="1918895"/>
            <a:ext cx="8496777" cy="4218810"/>
            <a:chOff x="678179" y="1918895"/>
            <a:chExt cx="8496777" cy="4218810"/>
          </a:xfrm>
        </p:grpSpPr>
        <p:sp>
          <p:nvSpPr>
            <p:cNvPr id="37" name="Rectangle 36"/>
            <p:cNvSpPr/>
            <p:nvPr/>
          </p:nvSpPr>
          <p:spPr>
            <a:xfrm>
              <a:off x="6731794" y="1918895"/>
              <a:ext cx="2443162" cy="454085"/>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729413" y="2405317"/>
              <a:ext cx="2443162" cy="455209"/>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729413" y="2890482"/>
              <a:ext cx="2443162" cy="455209"/>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729413" y="3375626"/>
              <a:ext cx="2443162" cy="455209"/>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itle 1"/>
            <p:cNvSpPr txBox="1">
              <a:spLocks/>
            </p:cNvSpPr>
            <p:nvPr/>
          </p:nvSpPr>
          <p:spPr>
            <a:xfrm>
              <a:off x="678179" y="5758946"/>
              <a:ext cx="2154697" cy="378759"/>
            </a:xfrm>
            <a:prstGeom prst="rect">
              <a:avLst/>
            </a:prstGeom>
          </p:spPr>
          <p:txBody>
            <a:bodyPr vert="horz" lIns="121789" tIns="60894" rIns="121789" bIns="60894" rtlCol="0" anchor="ctr">
              <a:noAutofit/>
            </a:bodyPr>
            <a:lstStyle>
              <a:lvl1pPr algn="ctr" defTabSz="457196" rtl="0" eaLnBrk="1" latinLnBrk="0" hangingPunct="1">
                <a:spcBef>
                  <a:spcPct val="0"/>
                </a:spcBef>
                <a:buNone/>
                <a:defRPr sz="4430" b="0" i="0" kern="1200" baseline="0">
                  <a:solidFill>
                    <a:srgbClr val="0D4368"/>
                  </a:solidFill>
                  <a:latin typeface="Segoe UI Light" panose="020B0502040204020203" pitchFamily="34" charset="0"/>
                  <a:ea typeface="+mj-ea"/>
                  <a:cs typeface="Segoe UI Light" panose="020B0502040204020203" pitchFamily="34" charset="0"/>
                </a:defRPr>
              </a:lvl1pPr>
            </a:lstStyle>
            <a:p>
              <a:pPr algn="l"/>
              <a:r>
                <a:rPr lang="en-US" sz="2400" b="1" dirty="0" smtClean="0">
                  <a:solidFill>
                    <a:srgbClr val="00B0F0"/>
                  </a:solidFill>
                </a:rPr>
                <a:t>Properties</a:t>
              </a:r>
              <a:endParaRPr lang="en-US" sz="2400" b="1" dirty="0">
                <a:solidFill>
                  <a:srgbClr val="00B0F0"/>
                </a:solidFill>
              </a:endParaRPr>
            </a:p>
          </p:txBody>
        </p:sp>
      </p:grpSp>
      <p:grpSp>
        <p:nvGrpSpPr>
          <p:cNvPr id="8" name="Group 7"/>
          <p:cNvGrpSpPr/>
          <p:nvPr/>
        </p:nvGrpSpPr>
        <p:grpSpPr>
          <a:xfrm>
            <a:off x="678178" y="1462088"/>
            <a:ext cx="4974911" cy="5036988"/>
            <a:chOff x="678178" y="1462088"/>
            <a:chExt cx="4974911" cy="5036988"/>
          </a:xfrm>
        </p:grpSpPr>
        <p:sp>
          <p:nvSpPr>
            <p:cNvPr id="36" name="Rectangle 35"/>
            <p:cNvSpPr/>
            <p:nvPr/>
          </p:nvSpPr>
          <p:spPr>
            <a:xfrm>
              <a:off x="3124201" y="1462088"/>
              <a:ext cx="2528888" cy="400050"/>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678178" y="6120317"/>
              <a:ext cx="2154697" cy="378759"/>
            </a:xfrm>
            <a:prstGeom prst="rect">
              <a:avLst/>
            </a:prstGeom>
          </p:spPr>
          <p:txBody>
            <a:bodyPr vert="horz" lIns="121789" tIns="60894" rIns="121789" bIns="60894" rtlCol="0" anchor="ctr">
              <a:noAutofit/>
            </a:bodyPr>
            <a:lstStyle>
              <a:lvl1pPr algn="ctr" defTabSz="457196" rtl="0" eaLnBrk="1" latinLnBrk="0" hangingPunct="1">
                <a:spcBef>
                  <a:spcPct val="0"/>
                </a:spcBef>
                <a:buNone/>
                <a:defRPr sz="4430" b="0" i="0" kern="1200" baseline="0">
                  <a:solidFill>
                    <a:srgbClr val="0D4368"/>
                  </a:solidFill>
                  <a:latin typeface="Segoe UI Light" panose="020B0502040204020203" pitchFamily="34" charset="0"/>
                  <a:ea typeface="+mj-ea"/>
                  <a:cs typeface="Segoe UI Light" panose="020B0502040204020203" pitchFamily="34" charset="0"/>
                </a:defRPr>
              </a:lvl1pPr>
            </a:lstStyle>
            <a:p>
              <a:pPr algn="l"/>
              <a:r>
                <a:rPr lang="en-US" sz="2400" b="1" dirty="0" smtClean="0">
                  <a:solidFill>
                    <a:srgbClr val="7030A0"/>
                  </a:solidFill>
                </a:rPr>
                <a:t>Relationship</a:t>
              </a:r>
              <a:endParaRPr lang="en-US" sz="2400" b="1" dirty="0">
                <a:solidFill>
                  <a:srgbClr val="7030A0"/>
                </a:solidFill>
              </a:endParaRPr>
            </a:p>
          </p:txBody>
        </p:sp>
      </p:grpSp>
    </p:spTree>
    <p:extLst>
      <p:ext uri="{BB962C8B-B14F-4D97-AF65-F5344CB8AC3E}">
        <p14:creationId xmlns:p14="http://schemas.microsoft.com/office/powerpoint/2010/main" val="78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3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7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082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082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0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_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2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3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4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082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43287B633C174A8E13B3FFC8AAABE9" ma:contentTypeVersion="0" ma:contentTypeDescription="Create a new document." ma:contentTypeScope="" ma:versionID="352cbc382fb87de76ed95242a8b6ad75">
  <xsd:schema xmlns:xsd="http://www.w3.org/2001/XMLSchema" xmlns:xs="http://www.w3.org/2001/XMLSchema" xmlns:p="http://schemas.microsoft.com/office/2006/metadata/properties" targetNamespace="http://schemas.microsoft.com/office/2006/metadata/properties" ma:root="true" ma:fieldsID="b9e9647142c7097dfbc66697b2f1f2b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818797-5A8D-4E9B-AE34-C3B6E2B47CE1}">
  <ds:schemaRef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4E8A3B9-69B4-4A95-825C-9E9BB9EDD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3E03928-ED15-4A86-A0B5-87C250121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03.Create and Load a Staging Environment in One Hour</Template>
  <TotalTime>3414</TotalTime>
  <Words>1349</Words>
  <Application>Microsoft Office PowerPoint</Application>
  <PresentationFormat>Widescreen</PresentationFormat>
  <Paragraphs>185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19</vt:i4>
      </vt:variant>
      <vt:variant>
        <vt:lpstr>Slide Titles</vt:lpstr>
      </vt:variant>
      <vt:variant>
        <vt:i4>18</vt:i4>
      </vt:variant>
    </vt:vector>
  </HeadingPairs>
  <TitlesOfParts>
    <vt:vector size="41" baseType="lpstr">
      <vt:lpstr>Arial</vt:lpstr>
      <vt:lpstr>Calibri</vt:lpstr>
      <vt:lpstr>Segoe UI Light</vt:lpstr>
      <vt:lpstr>Wingdings</vt:lpstr>
      <vt:lpstr>7_Presentation Template</vt:lpstr>
      <vt:lpstr>Varigence</vt:lpstr>
      <vt:lpstr>1_Presentation Template</vt:lpstr>
      <vt:lpstr>2_Presentation Template</vt:lpstr>
      <vt:lpstr>3_Presentation Template</vt:lpstr>
      <vt:lpstr>Presentation Template</vt:lpstr>
      <vt:lpstr>1_Varigence</vt:lpstr>
      <vt:lpstr>4_Presentation Template</vt:lpstr>
      <vt:lpstr>5_Presentation Template</vt:lpstr>
      <vt:lpstr>6_Presentation Template</vt:lpstr>
      <vt:lpstr>8_Presentation Template</vt:lpstr>
      <vt:lpstr>2_Varigence</vt:lpstr>
      <vt:lpstr>9_Presentation Template</vt:lpstr>
      <vt:lpstr>10_Presentation Template</vt:lpstr>
      <vt:lpstr>11_Presentation Template</vt:lpstr>
      <vt:lpstr>3_Varigence</vt:lpstr>
      <vt:lpstr>12_Presentation Template</vt:lpstr>
      <vt:lpstr>13_Presentation Template</vt:lpstr>
      <vt:lpstr>14_Presentation Template</vt:lpstr>
      <vt:lpstr>Auto-generate a Data Vault Series</vt:lpstr>
      <vt:lpstr>Auto-generate a Data Vault Series</vt:lpstr>
      <vt:lpstr>Product Overview</vt:lpstr>
      <vt:lpstr>Part1 - Auto Generate</vt:lpstr>
      <vt:lpstr>Our Results from Part 1</vt:lpstr>
      <vt:lpstr>Step 1, Matadata Theory STEP 2, Metadata 101 in mist STEP 3, metadata model STEp 4, metadata instance STEP 5, offlineschema</vt:lpstr>
      <vt:lpstr>Metadata Defined</vt:lpstr>
      <vt:lpstr>Metadata Driven vs Hand Crafting</vt:lpstr>
      <vt:lpstr>Metadata Model</vt:lpstr>
      <vt:lpstr>Metadata Instance</vt:lpstr>
      <vt:lpstr>Metadata Model Tags Overview</vt:lpstr>
      <vt:lpstr>Sample Offline Metadata Model</vt:lpstr>
      <vt:lpstr>PowerPoint Presentation</vt:lpstr>
      <vt:lpstr>PowerPoint Presentation</vt:lpstr>
      <vt:lpstr>Biml Resources</vt:lpstr>
      <vt:lpstr>PowerPoint Presentation</vt:lpstr>
      <vt:lpstr>Upcoming Events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Currie (Varigence Inc)</dc:creator>
  <cp:lastModifiedBy>Peter Avenant</cp:lastModifiedBy>
  <cp:revision>98</cp:revision>
  <dcterms:created xsi:type="dcterms:W3CDTF">2014-05-05T20:03:21Z</dcterms:created>
  <dcterms:modified xsi:type="dcterms:W3CDTF">2014-12-11T10:00:08Z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0x0101000043287B633C174A8E13B3FFC8AAABE9</vt:lpwstr>
  </property>
</Properties>
</file>