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 id="2147483720" r:id="rId9"/>
    <p:sldMasterId id="2147483732" r:id="rId10"/>
    <p:sldMasterId id="2147483744" r:id="rId11"/>
    <p:sldMasterId id="2147483756" r:id="rId12"/>
    <p:sldMasterId id="2147483768" r:id="rId13"/>
    <p:sldMasterId id="2147483780" r:id="rId14"/>
    <p:sldMasterId id="2147483792" r:id="rId15"/>
    <p:sldMasterId id="2147483804" r:id="rId16"/>
    <p:sldMasterId id="2147483816" r:id="rId17"/>
    <p:sldMasterId id="2147483828" r:id="rId18"/>
    <p:sldMasterId id="2147483840" r:id="rId19"/>
    <p:sldMasterId id="2147483852" r:id="rId20"/>
    <p:sldMasterId id="2147483864" r:id="rId21"/>
    <p:sldMasterId id="2147483876" r:id="rId22"/>
  </p:sldMasterIdLst>
  <p:notesMasterIdLst>
    <p:notesMasterId r:id="rId48"/>
  </p:notesMasterIdLst>
  <p:sldIdLst>
    <p:sldId id="302" r:id="rId23"/>
    <p:sldId id="322" r:id="rId24"/>
    <p:sldId id="277" r:id="rId25"/>
    <p:sldId id="321" r:id="rId26"/>
    <p:sldId id="315" r:id="rId27"/>
    <p:sldId id="313" r:id="rId28"/>
    <p:sldId id="314" r:id="rId29"/>
    <p:sldId id="316" r:id="rId30"/>
    <p:sldId id="317" r:id="rId31"/>
    <p:sldId id="324" r:id="rId32"/>
    <p:sldId id="319" r:id="rId33"/>
    <p:sldId id="311" r:id="rId34"/>
    <p:sldId id="330" r:id="rId35"/>
    <p:sldId id="326" r:id="rId36"/>
    <p:sldId id="331" r:id="rId37"/>
    <p:sldId id="333" r:id="rId38"/>
    <p:sldId id="327" r:id="rId39"/>
    <p:sldId id="329" r:id="rId40"/>
    <p:sldId id="323" r:id="rId41"/>
    <p:sldId id="332" r:id="rId42"/>
    <p:sldId id="334" r:id="rId43"/>
    <p:sldId id="300" r:id="rId44"/>
    <p:sldId id="312" r:id="rId45"/>
    <p:sldId id="335"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25" autoAdjust="0"/>
  </p:normalViewPr>
  <p:slideViewPr>
    <p:cSldViewPr snapToGrid="0">
      <p:cViewPr varScale="1">
        <p:scale>
          <a:sx n="99" d="100"/>
          <a:sy n="99" d="100"/>
        </p:scale>
        <p:origin x="2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0" Type="http://schemas.openxmlformats.org/officeDocument/2006/relationships/slideMaster" Target="slideMasters/slideMaster17.xml"/><Relationship Id="rId41"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25988-BF1F-425D-B367-5E767C7E8B6D}" type="datetimeFigureOut">
              <a:rPr lang="en-US" smtClean="0"/>
              <a:t>12/4/2014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98EE7-0C56-4C63-A937-E7BC63BF8FCF}" type="slidenum">
              <a:rPr lang="en-US" smtClean="0"/>
              <a:t>‹#›</a:t>
            </a:fld>
            <a:endParaRPr lang="en-US"/>
          </a:p>
        </p:txBody>
      </p:sp>
    </p:spTree>
    <p:extLst>
      <p:ext uri="{BB962C8B-B14F-4D97-AF65-F5344CB8AC3E}">
        <p14:creationId xmlns:p14="http://schemas.microsoft.com/office/powerpoint/2010/main" val="138914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1</a:t>
            </a:fld>
            <a:endParaRPr lang="en-US"/>
          </a:p>
        </p:txBody>
      </p:sp>
    </p:spTree>
    <p:extLst>
      <p:ext uri="{BB962C8B-B14F-4D97-AF65-F5344CB8AC3E}">
        <p14:creationId xmlns:p14="http://schemas.microsoft.com/office/powerpoint/2010/main" val="331470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10</a:t>
            </a:fld>
            <a:endParaRPr lang="en-US"/>
          </a:p>
        </p:txBody>
      </p:sp>
    </p:spTree>
    <p:extLst>
      <p:ext uri="{BB962C8B-B14F-4D97-AF65-F5344CB8AC3E}">
        <p14:creationId xmlns:p14="http://schemas.microsoft.com/office/powerpoint/2010/main" val="134374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11</a:t>
            </a:fld>
            <a:endParaRPr lang="en-US"/>
          </a:p>
        </p:txBody>
      </p:sp>
    </p:spTree>
    <p:extLst>
      <p:ext uri="{BB962C8B-B14F-4D97-AF65-F5344CB8AC3E}">
        <p14:creationId xmlns:p14="http://schemas.microsoft.com/office/powerpoint/2010/main" val="1793787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12</a:t>
            </a:fld>
            <a:endParaRPr lang="en-US"/>
          </a:p>
        </p:txBody>
      </p:sp>
    </p:spTree>
    <p:extLst>
      <p:ext uri="{BB962C8B-B14F-4D97-AF65-F5344CB8AC3E}">
        <p14:creationId xmlns:p14="http://schemas.microsoft.com/office/powerpoint/2010/main" val="1911243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13</a:t>
            </a:fld>
            <a:endParaRPr lang="en-US"/>
          </a:p>
        </p:txBody>
      </p:sp>
    </p:spTree>
    <p:extLst>
      <p:ext uri="{BB962C8B-B14F-4D97-AF65-F5344CB8AC3E}">
        <p14:creationId xmlns:p14="http://schemas.microsoft.com/office/powerpoint/2010/main" val="1067229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14</a:t>
            </a:fld>
            <a:endParaRPr lang="en-US"/>
          </a:p>
        </p:txBody>
      </p:sp>
    </p:spTree>
    <p:extLst>
      <p:ext uri="{BB962C8B-B14F-4D97-AF65-F5344CB8AC3E}">
        <p14:creationId xmlns:p14="http://schemas.microsoft.com/office/powerpoint/2010/main" val="1763367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15</a:t>
            </a:fld>
            <a:endParaRPr lang="en-US"/>
          </a:p>
        </p:txBody>
      </p:sp>
    </p:spTree>
    <p:extLst>
      <p:ext uri="{BB962C8B-B14F-4D97-AF65-F5344CB8AC3E}">
        <p14:creationId xmlns:p14="http://schemas.microsoft.com/office/powerpoint/2010/main" val="308228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16</a:t>
            </a:fld>
            <a:endParaRPr lang="en-US"/>
          </a:p>
        </p:txBody>
      </p:sp>
    </p:spTree>
    <p:extLst>
      <p:ext uri="{BB962C8B-B14F-4D97-AF65-F5344CB8AC3E}">
        <p14:creationId xmlns:p14="http://schemas.microsoft.com/office/powerpoint/2010/main" val="1166129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17</a:t>
            </a:fld>
            <a:endParaRPr lang="en-US"/>
          </a:p>
        </p:txBody>
      </p:sp>
    </p:spTree>
    <p:extLst>
      <p:ext uri="{BB962C8B-B14F-4D97-AF65-F5344CB8AC3E}">
        <p14:creationId xmlns:p14="http://schemas.microsoft.com/office/powerpoint/2010/main" val="4221905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18</a:t>
            </a:fld>
            <a:endParaRPr lang="en-US"/>
          </a:p>
        </p:txBody>
      </p:sp>
    </p:spTree>
    <p:extLst>
      <p:ext uri="{BB962C8B-B14F-4D97-AF65-F5344CB8AC3E}">
        <p14:creationId xmlns:p14="http://schemas.microsoft.com/office/powerpoint/2010/main" val="3560914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19</a:t>
            </a:fld>
            <a:endParaRPr lang="en-US"/>
          </a:p>
        </p:txBody>
      </p:sp>
    </p:spTree>
    <p:extLst>
      <p:ext uri="{BB962C8B-B14F-4D97-AF65-F5344CB8AC3E}">
        <p14:creationId xmlns:p14="http://schemas.microsoft.com/office/powerpoint/2010/main" val="260951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2</a:t>
            </a:fld>
            <a:endParaRPr lang="en-US"/>
          </a:p>
        </p:txBody>
      </p:sp>
    </p:spTree>
    <p:extLst>
      <p:ext uri="{BB962C8B-B14F-4D97-AF65-F5344CB8AC3E}">
        <p14:creationId xmlns:p14="http://schemas.microsoft.com/office/powerpoint/2010/main" val="410274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20</a:t>
            </a:fld>
            <a:endParaRPr lang="en-US"/>
          </a:p>
        </p:txBody>
      </p:sp>
    </p:spTree>
    <p:extLst>
      <p:ext uri="{BB962C8B-B14F-4D97-AF65-F5344CB8AC3E}">
        <p14:creationId xmlns:p14="http://schemas.microsoft.com/office/powerpoint/2010/main" val="3765875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21</a:t>
            </a:fld>
            <a:endParaRPr lang="en-US"/>
          </a:p>
        </p:txBody>
      </p:sp>
    </p:spTree>
    <p:extLst>
      <p:ext uri="{BB962C8B-B14F-4D97-AF65-F5344CB8AC3E}">
        <p14:creationId xmlns:p14="http://schemas.microsoft.com/office/powerpoint/2010/main" val="4117173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some additional resources</a:t>
            </a:r>
            <a:r>
              <a:rPr lang="en-AU" baseline="0" dirty="0" smtClean="0"/>
              <a:t> for further updates and information</a:t>
            </a:r>
            <a:endParaRPr lang="en-AU" dirty="0"/>
          </a:p>
        </p:txBody>
      </p:sp>
      <p:sp>
        <p:nvSpPr>
          <p:cNvPr id="4" name="Slide Number Placeholder 3"/>
          <p:cNvSpPr>
            <a:spLocks noGrp="1"/>
          </p:cNvSpPr>
          <p:nvPr>
            <p:ph type="sldNum" sz="quarter" idx="10"/>
          </p:nvPr>
        </p:nvSpPr>
        <p:spPr/>
        <p:txBody>
          <a:bodyPr/>
          <a:lstStyle/>
          <a:p>
            <a:fld id="{E9E2FD49-AE15-45D1-8280-A8823B8B47FF}" type="slidenum">
              <a:rPr lang="en-US" smtClean="0"/>
              <a:t>22</a:t>
            </a:fld>
            <a:endParaRPr lang="en-US"/>
          </a:p>
        </p:txBody>
      </p:sp>
    </p:spTree>
    <p:extLst>
      <p:ext uri="{BB962C8B-B14F-4D97-AF65-F5344CB8AC3E}">
        <p14:creationId xmlns:p14="http://schemas.microsoft.com/office/powerpoint/2010/main" val="2207731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some additional resources</a:t>
            </a:r>
            <a:r>
              <a:rPr lang="en-AU" baseline="0" dirty="0" smtClean="0"/>
              <a:t> for further updates and information</a:t>
            </a:r>
            <a:endParaRPr lang="en-AU" dirty="0"/>
          </a:p>
        </p:txBody>
      </p:sp>
      <p:sp>
        <p:nvSpPr>
          <p:cNvPr id="4" name="Slide Number Placeholder 3"/>
          <p:cNvSpPr>
            <a:spLocks noGrp="1"/>
          </p:cNvSpPr>
          <p:nvPr>
            <p:ph type="sldNum" sz="quarter" idx="10"/>
          </p:nvPr>
        </p:nvSpPr>
        <p:spPr/>
        <p:txBody>
          <a:bodyPr/>
          <a:lstStyle/>
          <a:p>
            <a:fld id="{E9E2FD49-AE15-45D1-8280-A8823B8B47FF}" type="slidenum">
              <a:rPr lang="en-US" smtClean="0"/>
              <a:t>23</a:t>
            </a:fld>
            <a:endParaRPr lang="en-US"/>
          </a:p>
        </p:txBody>
      </p:sp>
    </p:spTree>
    <p:extLst>
      <p:ext uri="{BB962C8B-B14F-4D97-AF65-F5344CB8AC3E}">
        <p14:creationId xmlns:p14="http://schemas.microsoft.com/office/powerpoint/2010/main" val="340379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24</a:t>
            </a:fld>
            <a:endParaRPr lang="en-US"/>
          </a:p>
        </p:txBody>
      </p:sp>
    </p:spTree>
    <p:extLst>
      <p:ext uri="{BB962C8B-B14F-4D97-AF65-F5344CB8AC3E}">
        <p14:creationId xmlns:p14="http://schemas.microsoft.com/office/powerpoint/2010/main" val="268701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25</a:t>
            </a:fld>
            <a:endParaRPr lang="en-US"/>
          </a:p>
        </p:txBody>
      </p:sp>
    </p:spTree>
    <p:extLst>
      <p:ext uri="{BB962C8B-B14F-4D97-AF65-F5344CB8AC3E}">
        <p14:creationId xmlns:p14="http://schemas.microsoft.com/office/powerpoint/2010/main" val="48542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could probably be cut as you can cover this in talking points, but here it is, if you like</a:t>
            </a:r>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3</a:t>
            </a:fld>
            <a:endParaRPr lang="en-US"/>
          </a:p>
        </p:txBody>
      </p:sp>
    </p:spTree>
    <p:extLst>
      <p:ext uri="{BB962C8B-B14F-4D97-AF65-F5344CB8AC3E}">
        <p14:creationId xmlns:p14="http://schemas.microsoft.com/office/powerpoint/2010/main" val="2571363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4</a:t>
            </a:fld>
            <a:endParaRPr lang="en-US"/>
          </a:p>
        </p:txBody>
      </p:sp>
    </p:spTree>
    <p:extLst>
      <p:ext uri="{BB962C8B-B14F-4D97-AF65-F5344CB8AC3E}">
        <p14:creationId xmlns:p14="http://schemas.microsoft.com/office/powerpoint/2010/main" val="171251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5</a:t>
            </a:fld>
            <a:endParaRPr lang="en-US"/>
          </a:p>
        </p:txBody>
      </p:sp>
    </p:spTree>
    <p:extLst>
      <p:ext uri="{BB962C8B-B14F-4D97-AF65-F5344CB8AC3E}">
        <p14:creationId xmlns:p14="http://schemas.microsoft.com/office/powerpoint/2010/main" val="3257971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6</a:t>
            </a:fld>
            <a:endParaRPr lang="en-US"/>
          </a:p>
        </p:txBody>
      </p:sp>
    </p:spTree>
    <p:extLst>
      <p:ext uri="{BB962C8B-B14F-4D97-AF65-F5344CB8AC3E}">
        <p14:creationId xmlns:p14="http://schemas.microsoft.com/office/powerpoint/2010/main" val="90558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7</a:t>
            </a:fld>
            <a:endParaRPr lang="en-US"/>
          </a:p>
        </p:txBody>
      </p:sp>
    </p:spTree>
    <p:extLst>
      <p:ext uri="{BB962C8B-B14F-4D97-AF65-F5344CB8AC3E}">
        <p14:creationId xmlns:p14="http://schemas.microsoft.com/office/powerpoint/2010/main" val="121639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8</a:t>
            </a:fld>
            <a:endParaRPr lang="en-US"/>
          </a:p>
        </p:txBody>
      </p:sp>
    </p:spTree>
    <p:extLst>
      <p:ext uri="{BB962C8B-B14F-4D97-AF65-F5344CB8AC3E}">
        <p14:creationId xmlns:p14="http://schemas.microsoft.com/office/powerpoint/2010/main" val="167635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498EE7-0C56-4C63-A937-E7BC63BF8FCF}" type="slidenum">
              <a:rPr lang="en-US" smtClean="0"/>
              <a:t>9</a:t>
            </a:fld>
            <a:endParaRPr lang="en-US"/>
          </a:p>
        </p:txBody>
      </p:sp>
    </p:spTree>
    <p:extLst>
      <p:ext uri="{BB962C8B-B14F-4D97-AF65-F5344CB8AC3E}">
        <p14:creationId xmlns:p14="http://schemas.microsoft.com/office/powerpoint/2010/main" val="2543939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pic>
        <p:nvPicPr>
          <p:cNvPr id="6" name="Picture 2" descr="Bim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278" y="609601"/>
            <a:ext cx="3525323" cy="1235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1" y="706724"/>
            <a:ext cx="3412554" cy="1040829"/>
          </a:xfrm>
          <a:prstGeom prst="rect">
            <a:avLst/>
          </a:prstGeom>
        </p:spPr>
      </p:pic>
    </p:spTree>
    <p:extLst>
      <p:ext uri="{BB962C8B-B14F-4D97-AF65-F5344CB8AC3E}">
        <p14:creationId xmlns:p14="http://schemas.microsoft.com/office/powerpoint/2010/main" val="8805088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28">
                <a:latin typeface="Segoe UI Light" panose="020B0502040204020203" pitchFamily="34" charset="0"/>
                <a:cs typeface="Segoe UI Light" panose="020B0502040204020203" pitchFamily="34" charset="0"/>
              </a:defRPr>
            </a:lvl1pPr>
            <a:lvl2pPr marL="457196" indent="0">
              <a:buNone/>
              <a:defRPr sz="2778"/>
            </a:lvl2pPr>
            <a:lvl3pPr marL="914391" indent="0">
              <a:buNone/>
              <a:defRPr sz="2403"/>
            </a:lvl3pPr>
            <a:lvl4pPr marL="1371587" indent="0">
              <a:buNone/>
              <a:defRPr sz="2027"/>
            </a:lvl4pPr>
            <a:lvl5pPr marL="1828783" indent="0">
              <a:buNone/>
              <a:defRPr sz="2027"/>
            </a:lvl5pPr>
            <a:lvl6pPr marL="2285978" indent="0">
              <a:buNone/>
              <a:defRPr sz="2027"/>
            </a:lvl6pPr>
            <a:lvl7pPr marL="2743174" indent="0">
              <a:buNone/>
              <a:defRPr sz="2027"/>
            </a:lvl7pPr>
            <a:lvl8pPr marL="3200370" indent="0">
              <a:buNone/>
              <a:defRPr sz="2027"/>
            </a:lvl8pPr>
            <a:lvl9pPr marL="3657565" indent="0">
              <a:buNone/>
              <a:defRPr sz="2027"/>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51577199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527764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0834440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916073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2004205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240830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176857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8364302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349230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2802103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34723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64650390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286596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657578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784827"/>
            <a:ext cx="7117680" cy="133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11967323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5153757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79" b="0" cap="all">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27">
                <a:solidFill>
                  <a:srgbClr val="009DDC"/>
                </a:solidFill>
                <a:latin typeface="Segoe UI Light" panose="020B0502040204020203" pitchFamily="34" charset="0"/>
                <a:cs typeface="Segoe UI Light" panose="020B0502040204020203" pitchFamily="34" charset="0"/>
              </a:defRPr>
            </a:lvl1pPr>
            <a:lvl2pPr marL="457196" indent="0">
              <a:buNone/>
              <a:defRPr sz="1802">
                <a:solidFill>
                  <a:schemeClr val="tx1">
                    <a:tint val="75000"/>
                  </a:schemeClr>
                </a:solidFill>
              </a:defRPr>
            </a:lvl2pPr>
            <a:lvl3pPr marL="914391" indent="0">
              <a:buNone/>
              <a:defRPr sz="1577">
                <a:solidFill>
                  <a:schemeClr val="tx1">
                    <a:tint val="75000"/>
                  </a:schemeClr>
                </a:solidFill>
              </a:defRPr>
            </a:lvl3pPr>
            <a:lvl4pPr marL="1371587" indent="0">
              <a:buNone/>
              <a:defRPr sz="1427">
                <a:solidFill>
                  <a:schemeClr val="tx1">
                    <a:tint val="75000"/>
                  </a:schemeClr>
                </a:solidFill>
              </a:defRPr>
            </a:lvl4pPr>
            <a:lvl5pPr marL="1828783" indent="0">
              <a:buNone/>
              <a:defRPr sz="1427">
                <a:solidFill>
                  <a:schemeClr val="tx1">
                    <a:tint val="75000"/>
                  </a:schemeClr>
                </a:solidFill>
              </a:defRPr>
            </a:lvl5pPr>
            <a:lvl6pPr marL="2285978" indent="0">
              <a:buNone/>
              <a:defRPr sz="1427">
                <a:solidFill>
                  <a:schemeClr val="tx1">
                    <a:tint val="75000"/>
                  </a:schemeClr>
                </a:solidFill>
              </a:defRPr>
            </a:lvl6pPr>
            <a:lvl7pPr marL="2743174" indent="0">
              <a:buNone/>
              <a:defRPr sz="1427">
                <a:solidFill>
                  <a:schemeClr val="tx1">
                    <a:tint val="75000"/>
                  </a:schemeClr>
                </a:solidFill>
              </a:defRPr>
            </a:lvl7pPr>
            <a:lvl8pPr marL="3200370" indent="0">
              <a:buNone/>
              <a:defRPr sz="1427">
                <a:solidFill>
                  <a:schemeClr val="tx1">
                    <a:tint val="75000"/>
                  </a:schemeClr>
                </a:solidFill>
              </a:defRPr>
            </a:lvl8pPr>
            <a:lvl9pPr marL="3657565" indent="0">
              <a:buNone/>
              <a:defRPr sz="1427">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2" cstate="print"/>
          <a:stretch>
            <a:fillRect/>
          </a:stretch>
        </p:blipFill>
        <p:spPr>
          <a:xfrm>
            <a:off x="2540000" y="2211803"/>
            <a:ext cx="7103533" cy="1389821"/>
          </a:xfrm>
          <a:prstGeom prst="rect">
            <a:avLst/>
          </a:prstGeom>
        </p:spPr>
      </p:pic>
      <p:pic>
        <p:nvPicPr>
          <p:cNvPr id="5" name="Picture 4" descr="biglogo.jpg"/>
          <p:cNvPicPr>
            <a:picLocks noChangeAspect="1"/>
          </p:cNvPicPr>
          <p:nvPr/>
        </p:nvPicPr>
        <p:blipFill>
          <a:blip r:embed="rId2" cstate="print"/>
          <a:stretch>
            <a:fillRect/>
          </a:stretch>
        </p:blipFill>
        <p:spPr>
          <a:xfrm>
            <a:off x="2540000" y="2211803"/>
            <a:ext cx="7103533" cy="1389821"/>
          </a:xfrm>
          <a:prstGeom prst="rect">
            <a:avLst/>
          </a:prstGeom>
        </p:spPr>
      </p:pic>
      <p:sp>
        <p:nvSpPr>
          <p:cNvPr id="6"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46278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69928613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685801"/>
            <a:ext cx="5386917"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0" y="1325563"/>
            <a:ext cx="5386917"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685801"/>
            <a:ext cx="5389033"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9" y="1325563"/>
            <a:ext cx="5389033"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17885582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19911802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1892195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2"/>
            <a:ext cx="6815667" cy="5853113"/>
          </a:xfrm>
        </p:spPr>
        <p:txBody>
          <a:bodyPr/>
          <a:lstStyle>
            <a:lvl1pPr>
              <a:defRPr sz="3228">
                <a:latin typeface="Segoe UI Light" panose="020B0502040204020203" pitchFamily="34" charset="0"/>
                <a:cs typeface="Segoe UI Light" panose="020B0502040204020203" pitchFamily="34" charset="0"/>
              </a:defRPr>
            </a:lvl1pPr>
            <a:lvl2pPr>
              <a:defRPr sz="2778">
                <a:latin typeface="Segoe UI Light" panose="020B0502040204020203" pitchFamily="34" charset="0"/>
                <a:cs typeface="Segoe UI Light" panose="020B0502040204020203" pitchFamily="34" charset="0"/>
              </a:defRPr>
            </a:lvl2pPr>
            <a:lvl3pPr>
              <a:defRPr sz="2403">
                <a:latin typeface="Segoe UI Light" panose="020B0502040204020203" pitchFamily="34" charset="0"/>
                <a:cs typeface="Segoe UI Light" panose="020B0502040204020203" pitchFamily="34" charset="0"/>
              </a:defRPr>
            </a:lvl3pPr>
            <a:lvl4pPr>
              <a:defRPr sz="2027">
                <a:latin typeface="Segoe UI Light" panose="020B0502040204020203" pitchFamily="34" charset="0"/>
                <a:cs typeface="Segoe UI Light" panose="020B0502040204020203" pitchFamily="34" charset="0"/>
              </a:defRPr>
            </a:lvl4pPr>
            <a:lvl5pPr>
              <a:defRPr sz="2027">
                <a:latin typeface="Segoe UI Light" panose="020B0502040204020203" pitchFamily="34" charset="0"/>
                <a:cs typeface="Segoe UI Light" panose="020B0502040204020203" pitchFamily="34" charset="0"/>
              </a:defRPr>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02204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3393186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28">
                <a:latin typeface="Segoe UI Light" panose="020B0502040204020203" pitchFamily="34" charset="0"/>
                <a:cs typeface="Segoe UI Light" panose="020B0502040204020203" pitchFamily="34" charset="0"/>
              </a:defRPr>
            </a:lvl1pPr>
            <a:lvl2pPr marL="457196" indent="0">
              <a:buNone/>
              <a:defRPr sz="2778"/>
            </a:lvl2pPr>
            <a:lvl3pPr marL="914391" indent="0">
              <a:buNone/>
              <a:defRPr sz="2403"/>
            </a:lvl3pPr>
            <a:lvl4pPr marL="1371587" indent="0">
              <a:buNone/>
              <a:defRPr sz="2027"/>
            </a:lvl4pPr>
            <a:lvl5pPr marL="1828783" indent="0">
              <a:buNone/>
              <a:defRPr sz="2027"/>
            </a:lvl5pPr>
            <a:lvl6pPr marL="2285978" indent="0">
              <a:buNone/>
              <a:defRPr sz="2027"/>
            </a:lvl6pPr>
            <a:lvl7pPr marL="2743174" indent="0">
              <a:buNone/>
              <a:defRPr sz="2027"/>
            </a:lvl7pPr>
            <a:lvl8pPr marL="3200370" indent="0">
              <a:buNone/>
              <a:defRPr sz="2027"/>
            </a:lvl8pPr>
            <a:lvl9pPr marL="3657565" indent="0">
              <a:buNone/>
              <a:defRPr sz="2027"/>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46852275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90281713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65709805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9357203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41470010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3426760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9994610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255720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748897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46067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41927172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9407661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860332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8468664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7189071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158377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882548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5561444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9527139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0105548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8296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6556001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055571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626124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4767291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559537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960693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7376822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865736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6886680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327582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3274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1977826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1558748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385895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670254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700978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9303341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693938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7485145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289801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23029969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273837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7569384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087706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3133712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0074013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6559672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9496785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574206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3950095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1466662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1712670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51981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1164076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01396438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41343930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5979620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106243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4766917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2935684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6439846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111301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7137606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65023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5476788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0232373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058338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807719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1529717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7666523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92034002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69192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549393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853532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71207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0101557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5128369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0695996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92323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4715171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223530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872861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294901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143000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6532560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20296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28770455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0685146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571450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872371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1389645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7253681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832576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721980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3074014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989564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1456353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349856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74901912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6507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416332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171339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121374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31389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22435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372332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95651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03658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28026973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12537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286968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98929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90354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077896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577315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965910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905783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30158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8119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79" b="0" cap="all">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27">
                <a:solidFill>
                  <a:srgbClr val="009DDC"/>
                </a:solidFill>
                <a:latin typeface="Segoe UI Light" panose="020B0502040204020203" pitchFamily="34" charset="0"/>
                <a:cs typeface="Segoe UI Light" panose="020B0502040204020203" pitchFamily="34" charset="0"/>
              </a:defRPr>
            </a:lvl1pPr>
            <a:lvl2pPr marL="457196" indent="0">
              <a:buNone/>
              <a:defRPr sz="1802">
                <a:solidFill>
                  <a:schemeClr val="tx1">
                    <a:tint val="75000"/>
                  </a:schemeClr>
                </a:solidFill>
              </a:defRPr>
            </a:lvl2pPr>
            <a:lvl3pPr marL="914391" indent="0">
              <a:buNone/>
              <a:defRPr sz="1577">
                <a:solidFill>
                  <a:schemeClr val="tx1">
                    <a:tint val="75000"/>
                  </a:schemeClr>
                </a:solidFill>
              </a:defRPr>
            </a:lvl3pPr>
            <a:lvl4pPr marL="1371587" indent="0">
              <a:buNone/>
              <a:defRPr sz="1427">
                <a:solidFill>
                  <a:schemeClr val="tx1">
                    <a:tint val="75000"/>
                  </a:schemeClr>
                </a:solidFill>
              </a:defRPr>
            </a:lvl4pPr>
            <a:lvl5pPr marL="1828783" indent="0">
              <a:buNone/>
              <a:defRPr sz="1427">
                <a:solidFill>
                  <a:schemeClr val="tx1">
                    <a:tint val="75000"/>
                  </a:schemeClr>
                </a:solidFill>
              </a:defRPr>
            </a:lvl5pPr>
            <a:lvl6pPr marL="2285978" indent="0">
              <a:buNone/>
              <a:defRPr sz="1427">
                <a:solidFill>
                  <a:schemeClr val="tx1">
                    <a:tint val="75000"/>
                  </a:schemeClr>
                </a:solidFill>
              </a:defRPr>
            </a:lvl6pPr>
            <a:lvl7pPr marL="2743174" indent="0">
              <a:buNone/>
              <a:defRPr sz="1427">
                <a:solidFill>
                  <a:schemeClr val="tx1">
                    <a:tint val="75000"/>
                  </a:schemeClr>
                </a:solidFill>
              </a:defRPr>
            </a:lvl7pPr>
            <a:lvl8pPr marL="3200370" indent="0">
              <a:buNone/>
              <a:defRPr sz="1427">
                <a:solidFill>
                  <a:schemeClr val="tx1">
                    <a:tint val="75000"/>
                  </a:schemeClr>
                </a:solidFill>
              </a:defRPr>
            </a:lvl8pPr>
            <a:lvl9pPr marL="3657565" indent="0">
              <a:buNone/>
              <a:defRPr sz="1427">
                <a:solidFill>
                  <a:schemeClr val="tx1">
                    <a:tint val="75000"/>
                  </a:schemeClr>
                </a:solidFill>
              </a:defRPr>
            </a:lvl9pPr>
          </a:lstStyle>
          <a:p>
            <a:pPr lvl="0"/>
            <a:r>
              <a:rPr lang="en-US" smtClean="0"/>
              <a:t>Click to edit Master text styles</a:t>
            </a:r>
          </a:p>
        </p:txBody>
      </p:sp>
      <p:sp>
        <p:nvSpPr>
          <p:cNvPr id="6"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pic>
        <p:nvPicPr>
          <p:cNvPr id="7" name="Picture 2" descr="Bim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52278" y="609601"/>
            <a:ext cx="3525323" cy="1235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1" y="706724"/>
            <a:ext cx="3412554" cy="1040829"/>
          </a:xfrm>
          <a:prstGeom prst="rect">
            <a:avLst/>
          </a:prstGeom>
        </p:spPr>
      </p:pic>
    </p:spTree>
    <p:extLst>
      <p:ext uri="{BB962C8B-B14F-4D97-AF65-F5344CB8AC3E}">
        <p14:creationId xmlns:p14="http://schemas.microsoft.com/office/powerpoint/2010/main" val="336166351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31901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913397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944171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90544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758458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783502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915126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092711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2219216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24216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354901138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76554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746650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644040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677102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43604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530679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91597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784827"/>
            <a:ext cx="7117680" cy="133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997054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69232486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79" b="0" cap="all">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27">
                <a:solidFill>
                  <a:srgbClr val="009DDC"/>
                </a:solidFill>
                <a:latin typeface="Segoe UI Light" panose="020B0502040204020203" pitchFamily="34" charset="0"/>
                <a:cs typeface="Segoe UI Light" panose="020B0502040204020203" pitchFamily="34" charset="0"/>
              </a:defRPr>
            </a:lvl1pPr>
            <a:lvl2pPr marL="457196" indent="0">
              <a:buNone/>
              <a:defRPr sz="1802">
                <a:solidFill>
                  <a:schemeClr val="tx1">
                    <a:tint val="75000"/>
                  </a:schemeClr>
                </a:solidFill>
              </a:defRPr>
            </a:lvl2pPr>
            <a:lvl3pPr marL="914391" indent="0">
              <a:buNone/>
              <a:defRPr sz="1577">
                <a:solidFill>
                  <a:schemeClr val="tx1">
                    <a:tint val="75000"/>
                  </a:schemeClr>
                </a:solidFill>
              </a:defRPr>
            </a:lvl3pPr>
            <a:lvl4pPr marL="1371587" indent="0">
              <a:buNone/>
              <a:defRPr sz="1427">
                <a:solidFill>
                  <a:schemeClr val="tx1">
                    <a:tint val="75000"/>
                  </a:schemeClr>
                </a:solidFill>
              </a:defRPr>
            </a:lvl4pPr>
            <a:lvl5pPr marL="1828783" indent="0">
              <a:buNone/>
              <a:defRPr sz="1427">
                <a:solidFill>
                  <a:schemeClr val="tx1">
                    <a:tint val="75000"/>
                  </a:schemeClr>
                </a:solidFill>
              </a:defRPr>
            </a:lvl5pPr>
            <a:lvl6pPr marL="2285978" indent="0">
              <a:buNone/>
              <a:defRPr sz="1427">
                <a:solidFill>
                  <a:schemeClr val="tx1">
                    <a:tint val="75000"/>
                  </a:schemeClr>
                </a:solidFill>
              </a:defRPr>
            </a:lvl6pPr>
            <a:lvl7pPr marL="2743174" indent="0">
              <a:buNone/>
              <a:defRPr sz="1427">
                <a:solidFill>
                  <a:schemeClr val="tx1">
                    <a:tint val="75000"/>
                  </a:schemeClr>
                </a:solidFill>
              </a:defRPr>
            </a:lvl7pPr>
            <a:lvl8pPr marL="3200370" indent="0">
              <a:buNone/>
              <a:defRPr sz="1427">
                <a:solidFill>
                  <a:schemeClr val="tx1">
                    <a:tint val="75000"/>
                  </a:schemeClr>
                </a:solidFill>
              </a:defRPr>
            </a:lvl8pPr>
            <a:lvl9pPr marL="3657565" indent="0">
              <a:buNone/>
              <a:defRPr sz="1427">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2" cstate="print"/>
          <a:stretch>
            <a:fillRect/>
          </a:stretch>
        </p:blipFill>
        <p:spPr>
          <a:xfrm>
            <a:off x="2540000" y="2211803"/>
            <a:ext cx="7103533" cy="1389821"/>
          </a:xfrm>
          <a:prstGeom prst="rect">
            <a:avLst/>
          </a:prstGeom>
        </p:spPr>
      </p:pic>
      <p:pic>
        <p:nvPicPr>
          <p:cNvPr id="5" name="Picture 4" descr="biglogo.jpg"/>
          <p:cNvPicPr>
            <a:picLocks noChangeAspect="1"/>
          </p:cNvPicPr>
          <p:nvPr/>
        </p:nvPicPr>
        <p:blipFill>
          <a:blip r:embed="rId2" cstate="print"/>
          <a:stretch>
            <a:fillRect/>
          </a:stretch>
        </p:blipFill>
        <p:spPr>
          <a:xfrm>
            <a:off x="2540000" y="2211803"/>
            <a:ext cx="7103533" cy="1389821"/>
          </a:xfrm>
          <a:prstGeom prst="rect">
            <a:avLst/>
          </a:prstGeom>
        </p:spPr>
      </p:pic>
      <p:sp>
        <p:nvSpPr>
          <p:cNvPr id="6"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133177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685801"/>
            <a:ext cx="5386917"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0" y="1325563"/>
            <a:ext cx="5386917"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685801"/>
            <a:ext cx="5389033"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9" y="1325563"/>
            <a:ext cx="5389033"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64028992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38476898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685801"/>
            <a:ext cx="5386917"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0" y="1325563"/>
            <a:ext cx="5386917"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685801"/>
            <a:ext cx="5389033"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9" y="1325563"/>
            <a:ext cx="5389033"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27316420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32404524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76499090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2"/>
            <a:ext cx="6815667" cy="5853113"/>
          </a:xfrm>
        </p:spPr>
        <p:txBody>
          <a:bodyPr/>
          <a:lstStyle>
            <a:lvl1pPr>
              <a:defRPr sz="3228">
                <a:latin typeface="Segoe UI Light" panose="020B0502040204020203" pitchFamily="34" charset="0"/>
                <a:cs typeface="Segoe UI Light" panose="020B0502040204020203" pitchFamily="34" charset="0"/>
              </a:defRPr>
            </a:lvl1pPr>
            <a:lvl2pPr>
              <a:defRPr sz="2778">
                <a:latin typeface="Segoe UI Light" panose="020B0502040204020203" pitchFamily="34" charset="0"/>
                <a:cs typeface="Segoe UI Light" panose="020B0502040204020203" pitchFamily="34" charset="0"/>
              </a:defRPr>
            </a:lvl2pPr>
            <a:lvl3pPr>
              <a:defRPr sz="2403">
                <a:latin typeface="Segoe UI Light" panose="020B0502040204020203" pitchFamily="34" charset="0"/>
                <a:cs typeface="Segoe UI Light" panose="020B0502040204020203" pitchFamily="34" charset="0"/>
              </a:defRPr>
            </a:lvl3pPr>
            <a:lvl4pPr>
              <a:defRPr sz="2027">
                <a:latin typeface="Segoe UI Light" panose="020B0502040204020203" pitchFamily="34" charset="0"/>
                <a:cs typeface="Segoe UI Light" panose="020B0502040204020203" pitchFamily="34" charset="0"/>
              </a:defRPr>
            </a:lvl4pPr>
            <a:lvl5pPr>
              <a:defRPr sz="2027">
                <a:latin typeface="Segoe UI Light" panose="020B0502040204020203" pitchFamily="34" charset="0"/>
                <a:cs typeface="Segoe UI Light" panose="020B0502040204020203" pitchFamily="34" charset="0"/>
              </a:defRPr>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66125260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28">
                <a:latin typeface="Segoe UI Light" panose="020B0502040204020203" pitchFamily="34" charset="0"/>
                <a:cs typeface="Segoe UI Light" panose="020B0502040204020203" pitchFamily="34" charset="0"/>
              </a:defRPr>
            </a:lvl1pPr>
            <a:lvl2pPr marL="457196" indent="0">
              <a:buNone/>
              <a:defRPr sz="2778"/>
            </a:lvl2pPr>
            <a:lvl3pPr marL="914391" indent="0">
              <a:buNone/>
              <a:defRPr sz="2403"/>
            </a:lvl3pPr>
            <a:lvl4pPr marL="1371587" indent="0">
              <a:buNone/>
              <a:defRPr sz="2027"/>
            </a:lvl4pPr>
            <a:lvl5pPr marL="1828783" indent="0">
              <a:buNone/>
              <a:defRPr sz="2027"/>
            </a:lvl5pPr>
            <a:lvl6pPr marL="2285978" indent="0">
              <a:buNone/>
              <a:defRPr sz="2027"/>
            </a:lvl6pPr>
            <a:lvl7pPr marL="2743174" indent="0">
              <a:buNone/>
              <a:defRPr sz="2027"/>
            </a:lvl7pPr>
            <a:lvl8pPr marL="3200370" indent="0">
              <a:buNone/>
              <a:defRPr sz="2027"/>
            </a:lvl8pPr>
            <a:lvl9pPr marL="3657565" indent="0">
              <a:buNone/>
              <a:defRPr sz="2027"/>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22153019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29650432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30253599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284828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85009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400682850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143534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3758304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86046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845423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4108160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2280248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215471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772945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5563188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07632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40049227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70123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33797757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64932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65679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2839648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71610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20488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386910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33368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688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27" b="0">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2"/>
            <a:ext cx="6815667" cy="5853113"/>
          </a:xfrm>
        </p:spPr>
        <p:txBody>
          <a:bodyPr/>
          <a:lstStyle>
            <a:lvl1pPr>
              <a:defRPr sz="3228">
                <a:latin typeface="Segoe UI Light" panose="020B0502040204020203" pitchFamily="34" charset="0"/>
                <a:cs typeface="Segoe UI Light" panose="020B0502040204020203" pitchFamily="34" charset="0"/>
              </a:defRPr>
            </a:lvl1pPr>
            <a:lvl2pPr>
              <a:defRPr sz="2778">
                <a:latin typeface="Segoe UI Light" panose="020B0502040204020203" pitchFamily="34" charset="0"/>
                <a:cs typeface="Segoe UI Light" panose="020B0502040204020203" pitchFamily="34" charset="0"/>
              </a:defRPr>
            </a:lvl2pPr>
            <a:lvl3pPr>
              <a:defRPr sz="2403">
                <a:latin typeface="Segoe UI Light" panose="020B0502040204020203" pitchFamily="34" charset="0"/>
                <a:cs typeface="Segoe UI Light" panose="020B0502040204020203" pitchFamily="34" charset="0"/>
              </a:defRPr>
            </a:lvl3pPr>
            <a:lvl4pPr>
              <a:defRPr sz="2027">
                <a:latin typeface="Segoe UI Light" panose="020B0502040204020203" pitchFamily="34" charset="0"/>
                <a:cs typeface="Segoe UI Light" panose="020B0502040204020203" pitchFamily="34" charset="0"/>
              </a:defRPr>
            </a:lvl4pPr>
            <a:lvl5pPr>
              <a:defRPr sz="2027">
                <a:latin typeface="Segoe UI Light" panose="020B0502040204020203" pitchFamily="34" charset="0"/>
                <a:cs typeface="Segoe UI Light" panose="020B0502040204020203" pitchFamily="34" charset="0"/>
              </a:defRPr>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39141321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1908098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774311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7668121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194813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0130951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5835109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66343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317734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345502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0738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7.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8.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4.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7.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7.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7.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4.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7.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7.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7.jpe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8.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7.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4" name="Rectangle 3"/>
          <p:cNvSpPr/>
          <p:nvPr/>
        </p:nvSpPr>
        <p:spPr>
          <a:xfrm>
            <a:off x="0" y="6461108"/>
            <a:ext cx="12192000" cy="396892"/>
          </a:xfrm>
          <a:prstGeom prst="rect">
            <a:avLst/>
          </a:prstGeom>
          <a:solidFill>
            <a:srgbClr val="0D43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609600" y="76200"/>
            <a:ext cx="10972800" cy="609600"/>
          </a:xfrm>
          <a:prstGeom prst="rect">
            <a:avLst/>
          </a:prstGeom>
        </p:spPr>
        <p:txBody>
          <a:bodyPr vert="horz" lIns="121789" tIns="60894" rIns="121789" bIns="6089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1"/>
            <a:ext cx="10972800" cy="5442172"/>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4"/>
          </p:nvPr>
        </p:nvSpPr>
        <p:spPr>
          <a:xfrm>
            <a:off x="614073" y="6474026"/>
            <a:ext cx="914401" cy="396891"/>
          </a:xfrm>
          <a:prstGeom prst="rect">
            <a:avLst/>
          </a:prstGeom>
        </p:spPr>
        <p:txBody>
          <a:bodyPr vert="horz" lIns="121789" tIns="60894" rIns="121789" bIns="60894" rtlCol="0" anchor="ctr"/>
          <a:lstStyle>
            <a:lvl1pPr algn="r">
              <a:defRPr sz="1201" b="0">
                <a:solidFill>
                  <a:schemeClr val="bg1"/>
                </a:solidFill>
                <a:latin typeface="Segoe UI Light" panose="020B0502040204020203" pitchFamily="34" charset="0"/>
                <a:cs typeface="Segoe UI Light" panose="020B0502040204020203" pitchFamily="34" charset="0"/>
              </a:defRPr>
            </a:lvl1pPr>
          </a:lstStyle>
          <a:p>
            <a:fld id="{63EF97D3-3A8A-402A-BE14-7FDA0EF7DEF6}" type="slidenum">
              <a:rPr lang="en-US" smtClean="0"/>
              <a:t>‹#›</a:t>
            </a:fld>
            <a:endParaRPr lang="en-US"/>
          </a:p>
        </p:txBody>
      </p:sp>
      <p:sp>
        <p:nvSpPr>
          <p:cNvPr id="6" name="Footer Placeholder 4"/>
          <p:cNvSpPr txBox="1">
            <a:spLocks/>
          </p:cNvSpPr>
          <p:nvPr userDrawn="1"/>
        </p:nvSpPr>
        <p:spPr>
          <a:xfrm>
            <a:off x="1524000" y="6530380"/>
            <a:ext cx="9143999" cy="260351"/>
          </a:xfrm>
          <a:prstGeom prst="rect">
            <a:avLst/>
          </a:prstGeom>
        </p:spPr>
        <p:txBody>
          <a:bodyPr vert="horz" lIns="91437" tIns="45718" rIns="91437" bIns="45718" rtlCol="0" anchor="ctr"/>
          <a:lstStyle>
            <a:lvl1pPr algn="ctr">
              <a:defRPr lang="en-US" sz="800" smtClean="0"/>
            </a:lvl1p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Segoe UI Light" panose="020B0502040204020203" pitchFamily="34" charset="0"/>
                <a:ea typeface="+mn-ea"/>
                <a:cs typeface="Segoe UI Light" panose="020B0502040204020203" pitchFamily="34" charset="0"/>
              </a:rPr>
              <a:t>Copyright © 2013 Varigence, Inc.</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53676" y="6484334"/>
            <a:ext cx="1228724" cy="376276"/>
          </a:xfrm>
          <a:prstGeom prst="rect">
            <a:avLst/>
          </a:prstGeom>
        </p:spPr>
      </p:pic>
    </p:spTree>
    <p:extLst>
      <p:ext uri="{BB962C8B-B14F-4D97-AF65-F5344CB8AC3E}">
        <p14:creationId xmlns:p14="http://schemas.microsoft.com/office/powerpoint/2010/main" val="1787666161"/>
      </p:ext>
    </p:extLst>
  </p:cSld>
  <p:clrMap bg1="lt1" tx1="dk1" bg2="lt2" tx2="dk2" accent1="accent1" accent2="accent2" accent3="accent3" accent4="accent4" accent5="accent5" accent6="accent6" hlink="hlink" folHlink="folHlink"/>
  <p:sldLayoutIdLst>
    <p:sldLayoutId id="2147483661" r:id="rId1"/>
    <p:sldLayoutId id="214748388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ctr" defTabSz="457196" rtl="0" eaLnBrk="1" latinLnBrk="0" hangingPunct="1">
        <a:spcBef>
          <a:spcPct val="0"/>
        </a:spcBef>
        <a:buNone/>
        <a:defRPr sz="4430" b="0" i="0" kern="1200" baseline="0">
          <a:solidFill>
            <a:srgbClr val="0D4368"/>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28"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778" kern="1200">
          <a:solidFill>
            <a:schemeClr val="tx1"/>
          </a:solidFill>
          <a:latin typeface="+mn-lt"/>
          <a:ea typeface="+mn-ea"/>
          <a:cs typeface="+mn-cs"/>
        </a:defRPr>
      </a:lvl2pPr>
      <a:lvl3pPr marL="1142989" indent="-228598" algn="l" defTabSz="457196" rtl="0" eaLnBrk="1" latinLnBrk="0" hangingPunct="1">
        <a:spcBef>
          <a:spcPct val="20000"/>
        </a:spcBef>
        <a:buFont typeface="Arial"/>
        <a:buChar char="•"/>
        <a:defRPr sz="2403" kern="1200">
          <a:solidFill>
            <a:schemeClr val="tx1"/>
          </a:solidFill>
          <a:latin typeface="+mn-lt"/>
          <a:ea typeface="+mn-ea"/>
          <a:cs typeface="+mn-cs"/>
        </a:defRPr>
      </a:lvl3pPr>
      <a:lvl4pPr marL="1600185" indent="-228598" algn="l" defTabSz="457196" rtl="0" eaLnBrk="1" latinLnBrk="0" hangingPunct="1">
        <a:spcBef>
          <a:spcPct val="20000"/>
        </a:spcBef>
        <a:buFont typeface="Arial"/>
        <a:buChar char="–"/>
        <a:defRPr sz="2027" kern="1200">
          <a:solidFill>
            <a:schemeClr val="tx1"/>
          </a:solidFill>
          <a:latin typeface="+mn-lt"/>
          <a:ea typeface="+mn-ea"/>
          <a:cs typeface="+mn-cs"/>
        </a:defRPr>
      </a:lvl4pPr>
      <a:lvl5pPr marL="2057380" indent="-228598" algn="l" defTabSz="457196" rtl="0" eaLnBrk="1" latinLnBrk="0" hangingPunct="1">
        <a:spcBef>
          <a:spcPct val="20000"/>
        </a:spcBef>
        <a:buFont typeface="Arial"/>
        <a:buChar char="»"/>
        <a:defRPr sz="2027" kern="1200">
          <a:solidFill>
            <a:schemeClr val="tx1"/>
          </a:solidFill>
          <a:latin typeface="+mn-lt"/>
          <a:ea typeface="+mn-ea"/>
          <a:cs typeface="+mn-cs"/>
        </a:defRPr>
      </a:lvl5pPr>
      <a:lvl6pPr marL="2514576" indent="-228598" algn="l" defTabSz="457196" rtl="0" eaLnBrk="1" latinLnBrk="0" hangingPunct="1">
        <a:spcBef>
          <a:spcPct val="20000"/>
        </a:spcBef>
        <a:buFont typeface="Arial"/>
        <a:buChar char="•"/>
        <a:defRPr sz="2027"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2027"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2027"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2027" kern="1200">
          <a:solidFill>
            <a:schemeClr val="tx1"/>
          </a:solidFill>
          <a:latin typeface="+mn-lt"/>
          <a:ea typeface="+mn-ea"/>
          <a:cs typeface="+mn-cs"/>
        </a:defRPr>
      </a:lvl9pPr>
    </p:bodyStyle>
    <p:otherStyle>
      <a:defPPr>
        <a:defRPr lang="en-US"/>
      </a:defPPr>
      <a:lvl1pPr marL="0" algn="l" defTabSz="457196" rtl="0" eaLnBrk="1" latinLnBrk="0" hangingPunct="1">
        <a:defRPr sz="1802" kern="1200">
          <a:solidFill>
            <a:schemeClr val="tx1"/>
          </a:solidFill>
          <a:latin typeface="+mn-lt"/>
          <a:ea typeface="+mn-ea"/>
          <a:cs typeface="+mn-cs"/>
        </a:defRPr>
      </a:lvl1pPr>
      <a:lvl2pPr marL="457196" algn="l" defTabSz="457196" rtl="0" eaLnBrk="1" latinLnBrk="0" hangingPunct="1">
        <a:defRPr sz="1802" kern="1200">
          <a:solidFill>
            <a:schemeClr val="tx1"/>
          </a:solidFill>
          <a:latin typeface="+mn-lt"/>
          <a:ea typeface="+mn-ea"/>
          <a:cs typeface="+mn-cs"/>
        </a:defRPr>
      </a:lvl2pPr>
      <a:lvl3pPr marL="914391" algn="l" defTabSz="457196" rtl="0" eaLnBrk="1" latinLnBrk="0" hangingPunct="1">
        <a:defRPr sz="1802" kern="1200">
          <a:solidFill>
            <a:schemeClr val="tx1"/>
          </a:solidFill>
          <a:latin typeface="+mn-lt"/>
          <a:ea typeface="+mn-ea"/>
          <a:cs typeface="+mn-cs"/>
        </a:defRPr>
      </a:lvl3pPr>
      <a:lvl4pPr marL="1371587" algn="l" defTabSz="457196" rtl="0" eaLnBrk="1" latinLnBrk="0" hangingPunct="1">
        <a:defRPr sz="1802" kern="1200">
          <a:solidFill>
            <a:schemeClr val="tx1"/>
          </a:solidFill>
          <a:latin typeface="+mn-lt"/>
          <a:ea typeface="+mn-ea"/>
          <a:cs typeface="+mn-cs"/>
        </a:defRPr>
      </a:lvl4pPr>
      <a:lvl5pPr marL="1828783" algn="l" defTabSz="457196" rtl="0" eaLnBrk="1" latinLnBrk="0" hangingPunct="1">
        <a:defRPr sz="1802" kern="1200">
          <a:solidFill>
            <a:schemeClr val="tx1"/>
          </a:solidFill>
          <a:latin typeface="+mn-lt"/>
          <a:ea typeface="+mn-ea"/>
          <a:cs typeface="+mn-cs"/>
        </a:defRPr>
      </a:lvl5pPr>
      <a:lvl6pPr marL="2285978" algn="l" defTabSz="457196" rtl="0" eaLnBrk="1" latinLnBrk="0" hangingPunct="1">
        <a:defRPr sz="1802" kern="1200">
          <a:solidFill>
            <a:schemeClr val="tx1"/>
          </a:solidFill>
          <a:latin typeface="+mn-lt"/>
          <a:ea typeface="+mn-ea"/>
          <a:cs typeface="+mn-cs"/>
        </a:defRPr>
      </a:lvl6pPr>
      <a:lvl7pPr marL="2743174" algn="l" defTabSz="457196" rtl="0" eaLnBrk="1" latinLnBrk="0" hangingPunct="1">
        <a:defRPr sz="1802" kern="1200">
          <a:solidFill>
            <a:schemeClr val="tx1"/>
          </a:solidFill>
          <a:latin typeface="+mn-lt"/>
          <a:ea typeface="+mn-ea"/>
          <a:cs typeface="+mn-cs"/>
        </a:defRPr>
      </a:lvl7pPr>
      <a:lvl8pPr marL="3200370" algn="l" defTabSz="457196" rtl="0" eaLnBrk="1" latinLnBrk="0" hangingPunct="1">
        <a:defRPr sz="1802" kern="1200">
          <a:solidFill>
            <a:schemeClr val="tx1"/>
          </a:solidFill>
          <a:latin typeface="+mn-lt"/>
          <a:ea typeface="+mn-ea"/>
          <a:cs typeface="+mn-cs"/>
        </a:defRPr>
      </a:lvl8pPr>
      <a:lvl9pPr marL="3657565" algn="l" defTabSz="457196" rtl="0" eaLnBrk="1" latinLnBrk="0" hangingPunct="1">
        <a:defRPr sz="180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6274922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4" name="Rectangle 3"/>
          <p:cNvSpPr/>
          <p:nvPr/>
        </p:nvSpPr>
        <p:spPr>
          <a:xfrm>
            <a:off x="0" y="6461108"/>
            <a:ext cx="12192000" cy="396892"/>
          </a:xfrm>
          <a:prstGeom prst="rect">
            <a:avLst/>
          </a:prstGeom>
          <a:solidFill>
            <a:srgbClr val="E08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609600" y="76200"/>
            <a:ext cx="10972800" cy="609600"/>
          </a:xfrm>
          <a:prstGeom prst="rect">
            <a:avLst/>
          </a:prstGeom>
        </p:spPr>
        <p:txBody>
          <a:bodyPr vert="horz" lIns="121789" tIns="60894" rIns="121789" bIns="6089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1"/>
            <a:ext cx="10972800" cy="5442172"/>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2" y="6521451"/>
            <a:ext cx="12191999" cy="260351"/>
          </a:xfrm>
          <a:prstGeom prst="rect">
            <a:avLst/>
          </a:prstGeom>
        </p:spPr>
        <p:txBody>
          <a:bodyPr vert="horz" lIns="91437" tIns="45718" rIns="91437" bIns="45718" rtlCol="0" anchor="ctr"/>
          <a:lstStyle>
            <a:lvl1pPr algn="ctr">
              <a:defRPr lang="en-US" sz="800" smtClean="0"/>
            </a:lvl1p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826" b="0" i="0" u="none" strike="noStrike" kern="1200" cap="none" spc="0" normalizeH="0" baseline="0" noProof="0" dirty="0" smtClean="0">
                <a:ln>
                  <a:noFill/>
                </a:ln>
                <a:solidFill>
                  <a:schemeClr val="bg1"/>
                </a:solidFill>
                <a:effectLst/>
                <a:uLnTx/>
                <a:uFillTx/>
                <a:latin typeface="Segoe UI Light" panose="020B0502040204020203" pitchFamily="34" charset="0"/>
                <a:ea typeface="+mn-ea"/>
                <a:cs typeface="Segoe UI Light" panose="020B0502040204020203" pitchFamily="34" charset="0"/>
              </a:rPr>
              <a:t>Copyright © 2013 Varigence, Inc.</a:t>
            </a:r>
          </a:p>
        </p:txBody>
      </p:sp>
      <p:sp>
        <p:nvSpPr>
          <p:cNvPr id="9" name="Slide Number Placeholder 8"/>
          <p:cNvSpPr>
            <a:spLocks noGrp="1"/>
          </p:cNvSpPr>
          <p:nvPr>
            <p:ph type="sldNum" sz="quarter" idx="4"/>
          </p:nvPr>
        </p:nvSpPr>
        <p:spPr>
          <a:xfrm>
            <a:off x="-1" y="6461110"/>
            <a:ext cx="914401" cy="396891"/>
          </a:xfrm>
          <a:prstGeom prst="rect">
            <a:avLst/>
          </a:prstGeom>
        </p:spPr>
        <p:txBody>
          <a:bodyPr vert="horz" lIns="121789" tIns="60894" rIns="121789" bIns="60894" rtlCol="0" anchor="ctr"/>
          <a:lstStyle>
            <a:lvl1pPr algn="r">
              <a:defRPr sz="1201" b="0">
                <a:solidFill>
                  <a:schemeClr val="bg1"/>
                </a:solidFill>
                <a:latin typeface="Segoe UI Light" panose="020B0502040204020203" pitchFamily="34" charset="0"/>
                <a:cs typeface="Segoe UI Light" panose="020B0502040204020203" pitchFamily="34" charset="0"/>
              </a:defRPr>
            </a:lvl1pPr>
          </a:lstStyle>
          <a:p>
            <a:fld id="{2634235D-8385-4BE0-9218-C08761A4B377}" type="slidenum">
              <a:rPr lang="en-US" smtClean="0"/>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86709" y="6519178"/>
            <a:ext cx="1402091" cy="262623"/>
          </a:xfrm>
          <a:prstGeom prst="rect">
            <a:avLst/>
          </a:prstGeom>
        </p:spPr>
      </p:pic>
    </p:spTree>
    <p:extLst>
      <p:ext uri="{BB962C8B-B14F-4D97-AF65-F5344CB8AC3E}">
        <p14:creationId xmlns:p14="http://schemas.microsoft.com/office/powerpoint/2010/main" val="16594638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defTabSz="457196" rtl="0" eaLnBrk="1" latinLnBrk="0" hangingPunct="1">
        <a:spcBef>
          <a:spcPct val="0"/>
        </a:spcBef>
        <a:buNone/>
        <a:defRPr sz="4430" b="0" i="0" kern="1200" baseline="0">
          <a:solidFill>
            <a:srgbClr val="E1822D"/>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28"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778" kern="1200">
          <a:solidFill>
            <a:schemeClr val="tx1"/>
          </a:solidFill>
          <a:latin typeface="+mn-lt"/>
          <a:ea typeface="+mn-ea"/>
          <a:cs typeface="+mn-cs"/>
        </a:defRPr>
      </a:lvl2pPr>
      <a:lvl3pPr marL="1142989" indent="-228598" algn="l" defTabSz="457196" rtl="0" eaLnBrk="1" latinLnBrk="0" hangingPunct="1">
        <a:spcBef>
          <a:spcPct val="20000"/>
        </a:spcBef>
        <a:buFont typeface="Arial"/>
        <a:buChar char="•"/>
        <a:defRPr sz="2403" kern="1200">
          <a:solidFill>
            <a:schemeClr val="tx1"/>
          </a:solidFill>
          <a:latin typeface="+mn-lt"/>
          <a:ea typeface="+mn-ea"/>
          <a:cs typeface="+mn-cs"/>
        </a:defRPr>
      </a:lvl3pPr>
      <a:lvl4pPr marL="1600185" indent="-228598" algn="l" defTabSz="457196" rtl="0" eaLnBrk="1" latinLnBrk="0" hangingPunct="1">
        <a:spcBef>
          <a:spcPct val="20000"/>
        </a:spcBef>
        <a:buFont typeface="Arial"/>
        <a:buChar char="–"/>
        <a:defRPr sz="2027" kern="1200">
          <a:solidFill>
            <a:schemeClr val="tx1"/>
          </a:solidFill>
          <a:latin typeface="+mn-lt"/>
          <a:ea typeface="+mn-ea"/>
          <a:cs typeface="+mn-cs"/>
        </a:defRPr>
      </a:lvl4pPr>
      <a:lvl5pPr marL="2057380" indent="-228598" algn="l" defTabSz="457196" rtl="0" eaLnBrk="1" latinLnBrk="0" hangingPunct="1">
        <a:spcBef>
          <a:spcPct val="20000"/>
        </a:spcBef>
        <a:buFont typeface="Arial"/>
        <a:buChar char="»"/>
        <a:defRPr sz="2027" kern="1200">
          <a:solidFill>
            <a:schemeClr val="tx1"/>
          </a:solidFill>
          <a:latin typeface="+mn-lt"/>
          <a:ea typeface="+mn-ea"/>
          <a:cs typeface="+mn-cs"/>
        </a:defRPr>
      </a:lvl5pPr>
      <a:lvl6pPr marL="2514576" indent="-228598" algn="l" defTabSz="457196" rtl="0" eaLnBrk="1" latinLnBrk="0" hangingPunct="1">
        <a:spcBef>
          <a:spcPct val="20000"/>
        </a:spcBef>
        <a:buFont typeface="Arial"/>
        <a:buChar char="•"/>
        <a:defRPr sz="2027"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2027"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2027"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2027" kern="1200">
          <a:solidFill>
            <a:schemeClr val="tx1"/>
          </a:solidFill>
          <a:latin typeface="+mn-lt"/>
          <a:ea typeface="+mn-ea"/>
          <a:cs typeface="+mn-cs"/>
        </a:defRPr>
      </a:lvl9pPr>
    </p:bodyStyle>
    <p:otherStyle>
      <a:defPPr>
        <a:defRPr lang="en-US"/>
      </a:defPPr>
      <a:lvl1pPr marL="0" algn="l" defTabSz="457196" rtl="0" eaLnBrk="1" latinLnBrk="0" hangingPunct="1">
        <a:defRPr sz="1802" kern="1200">
          <a:solidFill>
            <a:schemeClr val="tx1"/>
          </a:solidFill>
          <a:latin typeface="+mn-lt"/>
          <a:ea typeface="+mn-ea"/>
          <a:cs typeface="+mn-cs"/>
        </a:defRPr>
      </a:lvl1pPr>
      <a:lvl2pPr marL="457196" algn="l" defTabSz="457196" rtl="0" eaLnBrk="1" latinLnBrk="0" hangingPunct="1">
        <a:defRPr sz="1802" kern="1200">
          <a:solidFill>
            <a:schemeClr val="tx1"/>
          </a:solidFill>
          <a:latin typeface="+mn-lt"/>
          <a:ea typeface="+mn-ea"/>
          <a:cs typeface="+mn-cs"/>
        </a:defRPr>
      </a:lvl2pPr>
      <a:lvl3pPr marL="914391" algn="l" defTabSz="457196" rtl="0" eaLnBrk="1" latinLnBrk="0" hangingPunct="1">
        <a:defRPr sz="1802" kern="1200">
          <a:solidFill>
            <a:schemeClr val="tx1"/>
          </a:solidFill>
          <a:latin typeface="+mn-lt"/>
          <a:ea typeface="+mn-ea"/>
          <a:cs typeface="+mn-cs"/>
        </a:defRPr>
      </a:lvl3pPr>
      <a:lvl4pPr marL="1371587" algn="l" defTabSz="457196" rtl="0" eaLnBrk="1" latinLnBrk="0" hangingPunct="1">
        <a:defRPr sz="1802" kern="1200">
          <a:solidFill>
            <a:schemeClr val="tx1"/>
          </a:solidFill>
          <a:latin typeface="+mn-lt"/>
          <a:ea typeface="+mn-ea"/>
          <a:cs typeface="+mn-cs"/>
        </a:defRPr>
      </a:lvl4pPr>
      <a:lvl5pPr marL="1828783" algn="l" defTabSz="457196" rtl="0" eaLnBrk="1" latinLnBrk="0" hangingPunct="1">
        <a:defRPr sz="1802" kern="1200">
          <a:solidFill>
            <a:schemeClr val="tx1"/>
          </a:solidFill>
          <a:latin typeface="+mn-lt"/>
          <a:ea typeface="+mn-ea"/>
          <a:cs typeface="+mn-cs"/>
        </a:defRPr>
      </a:lvl5pPr>
      <a:lvl6pPr marL="2285978" algn="l" defTabSz="457196" rtl="0" eaLnBrk="1" latinLnBrk="0" hangingPunct="1">
        <a:defRPr sz="1802" kern="1200">
          <a:solidFill>
            <a:schemeClr val="tx1"/>
          </a:solidFill>
          <a:latin typeface="+mn-lt"/>
          <a:ea typeface="+mn-ea"/>
          <a:cs typeface="+mn-cs"/>
        </a:defRPr>
      </a:lvl6pPr>
      <a:lvl7pPr marL="2743174" algn="l" defTabSz="457196" rtl="0" eaLnBrk="1" latinLnBrk="0" hangingPunct="1">
        <a:defRPr sz="1802" kern="1200">
          <a:solidFill>
            <a:schemeClr val="tx1"/>
          </a:solidFill>
          <a:latin typeface="+mn-lt"/>
          <a:ea typeface="+mn-ea"/>
          <a:cs typeface="+mn-cs"/>
        </a:defRPr>
      </a:lvl7pPr>
      <a:lvl8pPr marL="3200370" algn="l" defTabSz="457196" rtl="0" eaLnBrk="1" latinLnBrk="0" hangingPunct="1">
        <a:defRPr sz="1802" kern="1200">
          <a:solidFill>
            <a:schemeClr val="tx1"/>
          </a:solidFill>
          <a:latin typeface="+mn-lt"/>
          <a:ea typeface="+mn-ea"/>
          <a:cs typeface="+mn-cs"/>
        </a:defRPr>
      </a:lvl8pPr>
      <a:lvl9pPr marL="3657565" algn="l" defTabSz="457196" rtl="0" eaLnBrk="1" latinLnBrk="0" hangingPunct="1">
        <a:defRPr sz="180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7783514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6824487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367491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5063699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81078441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1048695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2836956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1587307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652754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369340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775855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770098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4" name="Rectangle 3"/>
          <p:cNvSpPr/>
          <p:nvPr/>
        </p:nvSpPr>
        <p:spPr>
          <a:xfrm>
            <a:off x="0" y="6461108"/>
            <a:ext cx="12192000" cy="396892"/>
          </a:xfrm>
          <a:prstGeom prst="rect">
            <a:avLst/>
          </a:prstGeom>
          <a:solidFill>
            <a:srgbClr val="E08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609600" y="76200"/>
            <a:ext cx="10972800" cy="609600"/>
          </a:xfrm>
          <a:prstGeom prst="rect">
            <a:avLst/>
          </a:prstGeom>
        </p:spPr>
        <p:txBody>
          <a:bodyPr vert="horz" lIns="121789" tIns="60894" rIns="121789" bIns="6089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1"/>
            <a:ext cx="10972800" cy="5442172"/>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2" y="6521451"/>
            <a:ext cx="12191999" cy="260351"/>
          </a:xfrm>
          <a:prstGeom prst="rect">
            <a:avLst/>
          </a:prstGeom>
        </p:spPr>
        <p:txBody>
          <a:bodyPr vert="horz" lIns="91437" tIns="45718" rIns="91437" bIns="45718" rtlCol="0" anchor="ctr"/>
          <a:lstStyle>
            <a:lvl1pPr algn="ctr">
              <a:defRPr lang="en-US" sz="800" smtClean="0"/>
            </a:lvl1p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826" b="0" i="0" u="none" strike="noStrike" kern="1200" cap="none" spc="0" normalizeH="0" baseline="0" noProof="0" dirty="0" smtClean="0">
                <a:ln>
                  <a:noFill/>
                </a:ln>
                <a:solidFill>
                  <a:schemeClr val="bg1"/>
                </a:solidFill>
                <a:effectLst/>
                <a:uLnTx/>
                <a:uFillTx/>
                <a:latin typeface="Segoe UI Light" panose="020B0502040204020203" pitchFamily="34" charset="0"/>
                <a:ea typeface="+mn-ea"/>
                <a:cs typeface="Segoe UI Light" panose="020B0502040204020203" pitchFamily="34" charset="0"/>
              </a:rPr>
              <a:t>Copyright © 2013 Varigence, Inc.</a:t>
            </a:r>
          </a:p>
        </p:txBody>
      </p:sp>
      <p:sp>
        <p:nvSpPr>
          <p:cNvPr id="9" name="Slide Number Placeholder 8"/>
          <p:cNvSpPr>
            <a:spLocks noGrp="1"/>
          </p:cNvSpPr>
          <p:nvPr>
            <p:ph type="sldNum" sz="quarter" idx="4"/>
          </p:nvPr>
        </p:nvSpPr>
        <p:spPr>
          <a:xfrm>
            <a:off x="-1" y="6461110"/>
            <a:ext cx="914401" cy="396891"/>
          </a:xfrm>
          <a:prstGeom prst="rect">
            <a:avLst/>
          </a:prstGeom>
        </p:spPr>
        <p:txBody>
          <a:bodyPr vert="horz" lIns="121789" tIns="60894" rIns="121789" bIns="60894" rtlCol="0" anchor="ctr"/>
          <a:lstStyle>
            <a:lvl1pPr algn="r">
              <a:defRPr sz="1201" b="0">
                <a:solidFill>
                  <a:schemeClr val="bg1"/>
                </a:solidFill>
                <a:latin typeface="Segoe UI Light" panose="020B0502040204020203" pitchFamily="34" charset="0"/>
                <a:cs typeface="Segoe UI Light" panose="020B0502040204020203" pitchFamily="34" charset="0"/>
              </a:defRPr>
            </a:lvl1pPr>
          </a:lstStyle>
          <a:p>
            <a:fld id="{2634235D-8385-4BE0-9218-C08761A4B377}" type="slidenum">
              <a:rPr lang="en-US" smtClean="0"/>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86709" y="6519178"/>
            <a:ext cx="1402091" cy="262623"/>
          </a:xfrm>
          <a:prstGeom prst="rect">
            <a:avLst/>
          </a:prstGeom>
        </p:spPr>
      </p:pic>
    </p:spTree>
    <p:extLst>
      <p:ext uri="{BB962C8B-B14F-4D97-AF65-F5344CB8AC3E}">
        <p14:creationId xmlns:p14="http://schemas.microsoft.com/office/powerpoint/2010/main" val="3487261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457196" rtl="0" eaLnBrk="1" latinLnBrk="0" hangingPunct="1">
        <a:spcBef>
          <a:spcPct val="0"/>
        </a:spcBef>
        <a:buNone/>
        <a:defRPr sz="4430" b="0" i="0" kern="1200" baseline="0">
          <a:solidFill>
            <a:srgbClr val="E1822D"/>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28"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778" kern="1200">
          <a:solidFill>
            <a:schemeClr val="tx1"/>
          </a:solidFill>
          <a:latin typeface="+mn-lt"/>
          <a:ea typeface="+mn-ea"/>
          <a:cs typeface="+mn-cs"/>
        </a:defRPr>
      </a:lvl2pPr>
      <a:lvl3pPr marL="1142989" indent="-228598" algn="l" defTabSz="457196" rtl="0" eaLnBrk="1" latinLnBrk="0" hangingPunct="1">
        <a:spcBef>
          <a:spcPct val="20000"/>
        </a:spcBef>
        <a:buFont typeface="Arial"/>
        <a:buChar char="•"/>
        <a:defRPr sz="2403" kern="1200">
          <a:solidFill>
            <a:schemeClr val="tx1"/>
          </a:solidFill>
          <a:latin typeface="+mn-lt"/>
          <a:ea typeface="+mn-ea"/>
          <a:cs typeface="+mn-cs"/>
        </a:defRPr>
      </a:lvl3pPr>
      <a:lvl4pPr marL="1600185" indent="-228598" algn="l" defTabSz="457196" rtl="0" eaLnBrk="1" latinLnBrk="0" hangingPunct="1">
        <a:spcBef>
          <a:spcPct val="20000"/>
        </a:spcBef>
        <a:buFont typeface="Arial"/>
        <a:buChar char="–"/>
        <a:defRPr sz="2027" kern="1200">
          <a:solidFill>
            <a:schemeClr val="tx1"/>
          </a:solidFill>
          <a:latin typeface="+mn-lt"/>
          <a:ea typeface="+mn-ea"/>
          <a:cs typeface="+mn-cs"/>
        </a:defRPr>
      </a:lvl4pPr>
      <a:lvl5pPr marL="2057380" indent="-228598" algn="l" defTabSz="457196" rtl="0" eaLnBrk="1" latinLnBrk="0" hangingPunct="1">
        <a:spcBef>
          <a:spcPct val="20000"/>
        </a:spcBef>
        <a:buFont typeface="Arial"/>
        <a:buChar char="»"/>
        <a:defRPr sz="2027" kern="1200">
          <a:solidFill>
            <a:schemeClr val="tx1"/>
          </a:solidFill>
          <a:latin typeface="+mn-lt"/>
          <a:ea typeface="+mn-ea"/>
          <a:cs typeface="+mn-cs"/>
        </a:defRPr>
      </a:lvl5pPr>
      <a:lvl6pPr marL="2514576" indent="-228598" algn="l" defTabSz="457196" rtl="0" eaLnBrk="1" latinLnBrk="0" hangingPunct="1">
        <a:spcBef>
          <a:spcPct val="20000"/>
        </a:spcBef>
        <a:buFont typeface="Arial"/>
        <a:buChar char="•"/>
        <a:defRPr sz="2027"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2027"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2027"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2027" kern="1200">
          <a:solidFill>
            <a:schemeClr val="tx1"/>
          </a:solidFill>
          <a:latin typeface="+mn-lt"/>
          <a:ea typeface="+mn-ea"/>
          <a:cs typeface="+mn-cs"/>
        </a:defRPr>
      </a:lvl9pPr>
    </p:bodyStyle>
    <p:otherStyle>
      <a:defPPr>
        <a:defRPr lang="en-US"/>
      </a:defPPr>
      <a:lvl1pPr marL="0" algn="l" defTabSz="457196" rtl="0" eaLnBrk="1" latinLnBrk="0" hangingPunct="1">
        <a:defRPr sz="1802" kern="1200">
          <a:solidFill>
            <a:schemeClr val="tx1"/>
          </a:solidFill>
          <a:latin typeface="+mn-lt"/>
          <a:ea typeface="+mn-ea"/>
          <a:cs typeface="+mn-cs"/>
        </a:defRPr>
      </a:lvl1pPr>
      <a:lvl2pPr marL="457196" algn="l" defTabSz="457196" rtl="0" eaLnBrk="1" latinLnBrk="0" hangingPunct="1">
        <a:defRPr sz="1802" kern="1200">
          <a:solidFill>
            <a:schemeClr val="tx1"/>
          </a:solidFill>
          <a:latin typeface="+mn-lt"/>
          <a:ea typeface="+mn-ea"/>
          <a:cs typeface="+mn-cs"/>
        </a:defRPr>
      </a:lvl2pPr>
      <a:lvl3pPr marL="914391" algn="l" defTabSz="457196" rtl="0" eaLnBrk="1" latinLnBrk="0" hangingPunct="1">
        <a:defRPr sz="1802" kern="1200">
          <a:solidFill>
            <a:schemeClr val="tx1"/>
          </a:solidFill>
          <a:latin typeface="+mn-lt"/>
          <a:ea typeface="+mn-ea"/>
          <a:cs typeface="+mn-cs"/>
        </a:defRPr>
      </a:lvl3pPr>
      <a:lvl4pPr marL="1371587" algn="l" defTabSz="457196" rtl="0" eaLnBrk="1" latinLnBrk="0" hangingPunct="1">
        <a:defRPr sz="1802" kern="1200">
          <a:solidFill>
            <a:schemeClr val="tx1"/>
          </a:solidFill>
          <a:latin typeface="+mn-lt"/>
          <a:ea typeface="+mn-ea"/>
          <a:cs typeface="+mn-cs"/>
        </a:defRPr>
      </a:lvl4pPr>
      <a:lvl5pPr marL="1828783" algn="l" defTabSz="457196" rtl="0" eaLnBrk="1" latinLnBrk="0" hangingPunct="1">
        <a:defRPr sz="1802" kern="1200">
          <a:solidFill>
            <a:schemeClr val="tx1"/>
          </a:solidFill>
          <a:latin typeface="+mn-lt"/>
          <a:ea typeface="+mn-ea"/>
          <a:cs typeface="+mn-cs"/>
        </a:defRPr>
      </a:lvl5pPr>
      <a:lvl6pPr marL="2285978" algn="l" defTabSz="457196" rtl="0" eaLnBrk="1" latinLnBrk="0" hangingPunct="1">
        <a:defRPr sz="1802" kern="1200">
          <a:solidFill>
            <a:schemeClr val="tx1"/>
          </a:solidFill>
          <a:latin typeface="+mn-lt"/>
          <a:ea typeface="+mn-ea"/>
          <a:cs typeface="+mn-cs"/>
        </a:defRPr>
      </a:lvl6pPr>
      <a:lvl7pPr marL="2743174" algn="l" defTabSz="457196" rtl="0" eaLnBrk="1" latinLnBrk="0" hangingPunct="1">
        <a:defRPr sz="1802" kern="1200">
          <a:solidFill>
            <a:schemeClr val="tx1"/>
          </a:solidFill>
          <a:latin typeface="+mn-lt"/>
          <a:ea typeface="+mn-ea"/>
          <a:cs typeface="+mn-cs"/>
        </a:defRPr>
      </a:lvl7pPr>
      <a:lvl8pPr marL="3200370" algn="l" defTabSz="457196" rtl="0" eaLnBrk="1" latinLnBrk="0" hangingPunct="1">
        <a:defRPr sz="1802" kern="1200">
          <a:solidFill>
            <a:schemeClr val="tx1"/>
          </a:solidFill>
          <a:latin typeface="+mn-lt"/>
          <a:ea typeface="+mn-ea"/>
          <a:cs typeface="+mn-cs"/>
        </a:defRPr>
      </a:lvl8pPr>
      <a:lvl9pPr marL="3657565" algn="l" defTabSz="457196" rtl="0" eaLnBrk="1" latinLnBrk="0" hangingPunct="1">
        <a:defRPr sz="180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0679103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2475822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8050110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hyperlink" Target="http://bidshelper.codeplex.com/" TargetMode="External"/><Relationship Id="rId3" Type="http://schemas.openxmlformats.org/officeDocument/2006/relationships/hyperlink" Target="http://www.linkedin.com/groups?home=&amp;gid=4640985&amp;trk=anet_ug_hm" TargetMode="External"/><Relationship Id="rId7" Type="http://schemas.openxmlformats.org/officeDocument/2006/relationships/hyperlink" Target="http://www.bimlscript.co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www.varigence.com/mist" TargetMode="External"/><Relationship Id="rId5" Type="http://schemas.openxmlformats.org/officeDocument/2006/relationships/hyperlink" Target="http://www.linkedin.com/groups/Biml-User-Group-Australia-5190127?home=&amp;gid=5190127" TargetMode="External"/><Relationship Id="rId10" Type="http://schemas.openxmlformats.org/officeDocument/2006/relationships/image" Target="../media/image11.png"/><Relationship Id="rId4" Type="http://schemas.openxmlformats.org/officeDocument/2006/relationships/hyperlink" Target="https://www.linkedin.com/groups/BIML-User-Group-Denmark-8133770?gid=8133770" TargetMode="External"/><Relationship Id="rId9" Type="http://schemas.openxmlformats.org/officeDocument/2006/relationships/hyperlink" Target="http://www.varigence.com/documentation/bim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dwhautomation.org/data-warehouse-generation-algorithm-explained" TargetMode="External"/><Relationship Id="rId3" Type="http://schemas.openxmlformats.org/officeDocument/2006/relationships/hyperlink" Target="http://www.danlinstedt.com/" TargetMode="External"/><Relationship Id="rId7" Type="http://schemas.openxmlformats.org/officeDocument/2006/relationships/hyperlink" Target="http://www.amazon.com/Modeling-Agile-Data-Warehouse-Vault-ebook/dp/B00ITWTCF0"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www.geneseeacademy.com/" TargetMode="External"/><Relationship Id="rId5" Type="http://schemas.openxmlformats.org/officeDocument/2006/relationships/hyperlink" Target="http://www.amazon.com/Super-Charge-Your-Data-Warehouse/dp/1463778686" TargetMode="External"/><Relationship Id="rId4" Type="http://schemas.openxmlformats.org/officeDocument/2006/relationships/hyperlink" Target="http://www.learndatavault.com/" TargetMode="Externa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bimlscript.com/Event/Index/Upcoming"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ubtitle 2"/>
          <p:cNvSpPr txBox="1">
            <a:spLocks/>
          </p:cNvSpPr>
          <p:nvPr/>
        </p:nvSpPr>
        <p:spPr>
          <a:xfrm>
            <a:off x="910246" y="4525011"/>
            <a:ext cx="4571999" cy="976952"/>
          </a:xfrm>
          <a:prstGeom prst="rect">
            <a:avLst/>
          </a:prstGeom>
        </p:spPr>
        <p:txBody>
          <a:bodyPr vert="horz" lIns="121789" tIns="60894" rIns="121789" bIns="60894" rtlCol="0">
            <a:normAutofit/>
          </a:bodyPr>
          <a:lstStyle>
            <a:lvl1pPr marL="0" indent="0" algn="ctr" defTabSz="457196" rtl="0" eaLnBrk="1" latinLnBrk="0" hangingPunct="1">
              <a:spcBef>
                <a:spcPct val="20000"/>
              </a:spcBef>
              <a:buFont typeface="Arial"/>
              <a:buNone/>
              <a:defRPr sz="3228" b="0" kern="1200">
                <a:solidFill>
                  <a:schemeClr val="tx1"/>
                </a:solidFill>
                <a:latin typeface="Segoe UI Light" panose="020B0502040204020203" pitchFamily="34" charset="0"/>
                <a:ea typeface="+mn-ea"/>
                <a:cs typeface="Segoe UI Light" panose="020B0502040204020203" pitchFamily="34" charset="0"/>
              </a:defRPr>
            </a:lvl1pPr>
            <a:lvl2pPr marL="457196" indent="0" algn="ctr" defTabSz="457196" rtl="0" eaLnBrk="1" latinLnBrk="0" hangingPunct="1">
              <a:spcBef>
                <a:spcPct val="20000"/>
              </a:spcBef>
              <a:buFont typeface="Arial"/>
              <a:buNone/>
              <a:defRPr sz="2778" kern="1200">
                <a:solidFill>
                  <a:schemeClr val="tx1">
                    <a:tint val="75000"/>
                  </a:schemeClr>
                </a:solidFill>
                <a:latin typeface="+mn-lt"/>
                <a:ea typeface="+mn-ea"/>
                <a:cs typeface="+mn-cs"/>
              </a:defRPr>
            </a:lvl2pPr>
            <a:lvl3pPr marL="914391" indent="0" algn="ctr" defTabSz="457196" rtl="0" eaLnBrk="1" latinLnBrk="0" hangingPunct="1">
              <a:spcBef>
                <a:spcPct val="20000"/>
              </a:spcBef>
              <a:buFont typeface="Arial"/>
              <a:buNone/>
              <a:defRPr sz="2403" kern="1200">
                <a:solidFill>
                  <a:schemeClr val="tx1">
                    <a:tint val="75000"/>
                  </a:schemeClr>
                </a:solidFill>
                <a:latin typeface="+mn-lt"/>
                <a:ea typeface="+mn-ea"/>
                <a:cs typeface="+mn-cs"/>
              </a:defRPr>
            </a:lvl3pPr>
            <a:lvl4pPr marL="1371587"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4pPr>
            <a:lvl5pPr marL="1828783"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5pPr>
            <a:lvl6pPr marL="2285978"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6pPr>
            <a:lvl7pPr marL="2743174"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7pPr>
            <a:lvl8pPr marL="3200370"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8pPr>
            <a:lvl9pPr marL="3657565"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9pPr>
          </a:lstStyle>
          <a:p>
            <a:pPr algn="l"/>
            <a:r>
              <a:rPr lang="en-US" sz="2400" i="1" dirty="0" smtClean="0"/>
              <a:t>peter.avenant@varigence.com.au</a:t>
            </a:r>
          </a:p>
          <a:p>
            <a:pPr algn="l"/>
            <a:r>
              <a:rPr lang="en-US" sz="2400" i="1" dirty="0" smtClean="0"/>
              <a:t>     @</a:t>
            </a:r>
            <a:r>
              <a:rPr lang="en-US" sz="2400" i="1" dirty="0" err="1" smtClean="0"/>
              <a:t>BimlDownunder</a:t>
            </a:r>
            <a:endParaRPr lang="en-US" sz="2400" i="1" dirty="0"/>
          </a:p>
        </p:txBody>
      </p:sp>
      <p:sp>
        <p:nvSpPr>
          <p:cNvPr id="2" name="Title 1"/>
          <p:cNvSpPr>
            <a:spLocks noGrp="1"/>
          </p:cNvSpPr>
          <p:nvPr>
            <p:ph type="ctrTitle"/>
          </p:nvPr>
        </p:nvSpPr>
        <p:spPr>
          <a:xfrm>
            <a:off x="910246" y="1525437"/>
            <a:ext cx="10363200" cy="959283"/>
          </a:xfrm>
        </p:spPr>
        <p:txBody>
          <a:bodyPr>
            <a:normAutofit/>
          </a:bodyPr>
          <a:lstStyle/>
          <a:p>
            <a:r>
              <a:rPr lang="en-US" dirty="0" smtClean="0">
                <a:solidFill>
                  <a:srgbClr val="00B0F0"/>
                </a:solidFill>
              </a:rPr>
              <a:t>Auto-generate a Data Vault Series</a:t>
            </a:r>
            <a:endParaRPr lang="en-US" dirty="0">
              <a:solidFill>
                <a:srgbClr val="00B0F0"/>
              </a:solidFill>
            </a:endParaRPr>
          </a:p>
        </p:txBody>
      </p:sp>
      <p:sp>
        <p:nvSpPr>
          <p:cNvPr id="3" name="Subtitle 2"/>
          <p:cNvSpPr>
            <a:spLocks noGrp="1"/>
          </p:cNvSpPr>
          <p:nvPr>
            <p:ph type="subTitle" idx="1"/>
          </p:nvPr>
        </p:nvSpPr>
        <p:spPr>
          <a:xfrm>
            <a:off x="910246" y="3371329"/>
            <a:ext cx="10363200" cy="606683"/>
          </a:xfrm>
        </p:spPr>
        <p:txBody>
          <a:bodyPr>
            <a:normAutofit lnSpcReduction="10000"/>
          </a:bodyPr>
          <a:lstStyle/>
          <a:p>
            <a:r>
              <a:rPr lang="en-US" dirty="0" smtClean="0"/>
              <a:t>Peter Avenant and Michael Buller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167" y="5024940"/>
            <a:ext cx="394326" cy="394339"/>
          </a:xfrm>
          <a:prstGeom prst="rect">
            <a:avLst/>
          </a:prstGeom>
        </p:spPr>
      </p:pic>
      <p:sp>
        <p:nvSpPr>
          <p:cNvPr id="8" name="Subtitle 2"/>
          <p:cNvSpPr txBox="1">
            <a:spLocks/>
          </p:cNvSpPr>
          <p:nvPr/>
        </p:nvSpPr>
        <p:spPr>
          <a:xfrm>
            <a:off x="6961376" y="4525011"/>
            <a:ext cx="4571999" cy="976952"/>
          </a:xfrm>
          <a:prstGeom prst="rect">
            <a:avLst/>
          </a:prstGeom>
        </p:spPr>
        <p:txBody>
          <a:bodyPr vert="horz" lIns="121789" tIns="60894" rIns="121789" bIns="60894" rtlCol="0">
            <a:normAutofit/>
          </a:bodyPr>
          <a:lstStyle>
            <a:lvl1pPr marL="0" indent="0" algn="ctr" defTabSz="457196" rtl="0" eaLnBrk="1" latinLnBrk="0" hangingPunct="1">
              <a:spcBef>
                <a:spcPct val="20000"/>
              </a:spcBef>
              <a:buFont typeface="Arial"/>
              <a:buNone/>
              <a:defRPr sz="3228" b="0" kern="1200">
                <a:solidFill>
                  <a:schemeClr val="tx1"/>
                </a:solidFill>
                <a:latin typeface="Segoe UI Light" panose="020B0502040204020203" pitchFamily="34" charset="0"/>
                <a:ea typeface="+mn-ea"/>
                <a:cs typeface="Segoe UI Light" panose="020B0502040204020203" pitchFamily="34" charset="0"/>
              </a:defRPr>
            </a:lvl1pPr>
            <a:lvl2pPr marL="457196" indent="0" algn="ctr" defTabSz="457196" rtl="0" eaLnBrk="1" latinLnBrk="0" hangingPunct="1">
              <a:spcBef>
                <a:spcPct val="20000"/>
              </a:spcBef>
              <a:buFont typeface="Arial"/>
              <a:buNone/>
              <a:defRPr sz="2778" kern="1200">
                <a:solidFill>
                  <a:schemeClr val="tx1">
                    <a:tint val="75000"/>
                  </a:schemeClr>
                </a:solidFill>
                <a:latin typeface="+mn-lt"/>
                <a:ea typeface="+mn-ea"/>
                <a:cs typeface="+mn-cs"/>
              </a:defRPr>
            </a:lvl2pPr>
            <a:lvl3pPr marL="914391" indent="0" algn="ctr" defTabSz="457196" rtl="0" eaLnBrk="1" latinLnBrk="0" hangingPunct="1">
              <a:spcBef>
                <a:spcPct val="20000"/>
              </a:spcBef>
              <a:buFont typeface="Arial"/>
              <a:buNone/>
              <a:defRPr sz="2403" kern="1200">
                <a:solidFill>
                  <a:schemeClr val="tx1">
                    <a:tint val="75000"/>
                  </a:schemeClr>
                </a:solidFill>
                <a:latin typeface="+mn-lt"/>
                <a:ea typeface="+mn-ea"/>
                <a:cs typeface="+mn-cs"/>
              </a:defRPr>
            </a:lvl3pPr>
            <a:lvl4pPr marL="1371587"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4pPr>
            <a:lvl5pPr marL="1828783"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5pPr>
            <a:lvl6pPr marL="2285978"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6pPr>
            <a:lvl7pPr marL="2743174"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7pPr>
            <a:lvl8pPr marL="3200370"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8pPr>
            <a:lvl9pPr marL="3657565"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9pPr>
          </a:lstStyle>
          <a:p>
            <a:pPr algn="l"/>
            <a:r>
              <a:rPr lang="en-US" sz="2400" i="1" dirty="0" smtClean="0"/>
              <a:t>michael.buller@stratuslive.com</a:t>
            </a:r>
          </a:p>
          <a:p>
            <a:pPr algn="l"/>
            <a:r>
              <a:rPr lang="en-US" sz="2400" i="1" dirty="0" smtClean="0"/>
              <a:t>     @</a:t>
            </a:r>
            <a:r>
              <a:rPr lang="en-US" sz="2400" i="1" dirty="0" err="1" smtClean="0"/>
              <a:t>buller_michael</a:t>
            </a:r>
            <a:endParaRPr lang="en-US" sz="2400" i="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3937" y="5012121"/>
            <a:ext cx="394327" cy="394339"/>
          </a:xfrm>
          <a:prstGeom prst="rect">
            <a:avLst/>
          </a:prstGeom>
        </p:spPr>
      </p:pic>
      <p:sp>
        <p:nvSpPr>
          <p:cNvPr id="6" name="TextBox 5"/>
          <p:cNvSpPr txBox="1"/>
          <p:nvPr/>
        </p:nvSpPr>
        <p:spPr>
          <a:xfrm>
            <a:off x="3640947" y="2640663"/>
            <a:ext cx="4667368" cy="369332"/>
          </a:xfrm>
          <a:prstGeom prst="rect">
            <a:avLst/>
          </a:prstGeom>
          <a:noFill/>
        </p:spPr>
        <p:txBody>
          <a:bodyPr wrap="none" rtlCol="0">
            <a:spAutoFit/>
          </a:bodyPr>
          <a:lstStyle/>
          <a:p>
            <a:r>
              <a:rPr lang="en-US" dirty="0" smtClean="0">
                <a:latin typeface="Segoe UI Light" panose="020B0502040204020203" pitchFamily="34" charset="0"/>
                <a:cs typeface="Segoe UI Light" panose="020B0502040204020203" pitchFamily="34" charset="0"/>
              </a:rPr>
              <a:t>Part One – Converting AdventureWorksLT2012</a:t>
            </a:r>
            <a:endParaRPr lang="en-US" dirty="0">
              <a:latin typeface="Segoe UI Light" panose="020B0502040204020203" pitchFamily="34" charset="0"/>
              <a:cs typeface="Segoe UI Light" panose="020B0502040204020203" pitchFamily="34" charset="0"/>
            </a:endParaRPr>
          </a:p>
        </p:txBody>
      </p:sp>
      <p:sp>
        <p:nvSpPr>
          <p:cNvPr id="12" name="Rectangle 11"/>
          <p:cNvSpPr/>
          <p:nvPr/>
        </p:nvSpPr>
        <p:spPr>
          <a:xfrm>
            <a:off x="-12700" y="-12700"/>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3" name="Picture 12" descr="Logo.png"/>
          <p:cNvPicPr>
            <a:picLocks noChangeAspect="1"/>
          </p:cNvPicPr>
          <p:nvPr/>
        </p:nvPicPr>
        <p:blipFill>
          <a:blip r:embed="rId4"/>
          <a:stretch>
            <a:fillRect/>
          </a:stretch>
        </p:blipFill>
        <p:spPr>
          <a:xfrm>
            <a:off x="576263" y="-12700"/>
            <a:ext cx="2281674" cy="750622"/>
          </a:xfrm>
          <a:prstGeom prst="rect">
            <a:avLst/>
          </a:prstGeom>
        </p:spPr>
      </p:pic>
      <p:sp>
        <p:nvSpPr>
          <p:cNvPr id="14" name="Rectangle 13"/>
          <p:cNvSpPr/>
          <p:nvPr/>
        </p:nvSpPr>
        <p:spPr>
          <a:xfrm>
            <a:off x="-25628" y="6396540"/>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4935786" y="653754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5" name="Picture 2" descr="C:\Users\Zach\Desktop\Biml-Vir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7814" y="5716870"/>
            <a:ext cx="2379736" cy="104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7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99975" y="1512618"/>
            <a:ext cx="4933879" cy="4197528"/>
            <a:chOff x="1499975" y="1512618"/>
            <a:chExt cx="4933879" cy="4197528"/>
          </a:xfrm>
        </p:grpSpPr>
        <p:grpSp>
          <p:nvGrpSpPr>
            <p:cNvPr id="3" name="Group 2"/>
            <p:cNvGrpSpPr/>
            <p:nvPr/>
          </p:nvGrpSpPr>
          <p:grpSpPr>
            <a:xfrm>
              <a:off x="1499975" y="2217646"/>
              <a:ext cx="4933879" cy="3492500"/>
              <a:chOff x="1499975" y="2217646"/>
              <a:chExt cx="4933879" cy="3492500"/>
            </a:xfrm>
          </p:grpSpPr>
          <p:sp>
            <p:nvSpPr>
              <p:cNvPr id="86" name="Rectangle 85"/>
              <p:cNvSpPr/>
              <p:nvPr/>
            </p:nvSpPr>
            <p:spPr>
              <a:xfrm>
                <a:off x="2499950" y="2217646"/>
                <a:ext cx="789639" cy="34925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dirty="0" smtClean="0"/>
                  <a:t>Stage</a:t>
                </a:r>
                <a:endParaRPr lang="en-US" dirty="0"/>
              </a:p>
            </p:txBody>
          </p:sp>
          <p:sp>
            <p:nvSpPr>
              <p:cNvPr id="87" name="Right Arrow 86"/>
              <p:cNvSpPr/>
              <p:nvPr/>
            </p:nvSpPr>
            <p:spPr>
              <a:xfrm>
                <a:off x="1499975" y="3461060"/>
                <a:ext cx="923058" cy="1065213"/>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smtClean="0"/>
                  <a:t>Extract</a:t>
                </a:r>
                <a:endParaRPr lang="en-US" sz="1400" dirty="0"/>
              </a:p>
            </p:txBody>
          </p:sp>
          <p:sp>
            <p:nvSpPr>
              <p:cNvPr id="88" name="Rectangle 87"/>
              <p:cNvSpPr/>
              <p:nvPr/>
            </p:nvSpPr>
            <p:spPr>
              <a:xfrm>
                <a:off x="4256316" y="2217646"/>
                <a:ext cx="778235" cy="34925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dirty="0"/>
                  <a:t>EDW</a:t>
                </a:r>
                <a:r>
                  <a:rPr lang="en-US" dirty="0">
                    <a:latin typeface="Times" charset="0"/>
                    <a:cs typeface="Times" charset="0"/>
                  </a:rPr>
                  <a:t> </a:t>
                </a:r>
              </a:p>
            </p:txBody>
          </p:sp>
          <p:sp>
            <p:nvSpPr>
              <p:cNvPr id="89" name="Right Arrow 88"/>
              <p:cNvSpPr/>
              <p:nvPr/>
            </p:nvSpPr>
            <p:spPr>
              <a:xfrm>
                <a:off x="5153729" y="3435422"/>
                <a:ext cx="1280125" cy="1065213"/>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t>Transform </a:t>
                </a:r>
              </a:p>
              <a:p>
                <a:pPr algn="ctr"/>
                <a:r>
                  <a:rPr lang="en-US" sz="1400" dirty="0"/>
                  <a:t>Load</a:t>
                </a:r>
              </a:p>
            </p:txBody>
          </p:sp>
          <p:sp>
            <p:nvSpPr>
              <p:cNvPr id="90" name="Right Arrow 89"/>
              <p:cNvSpPr/>
              <p:nvPr/>
            </p:nvSpPr>
            <p:spPr>
              <a:xfrm>
                <a:off x="3410183" y="3435422"/>
                <a:ext cx="753075" cy="1065213"/>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t>Load</a:t>
                </a:r>
              </a:p>
            </p:txBody>
          </p:sp>
        </p:grpSp>
        <p:sp>
          <p:nvSpPr>
            <p:cNvPr id="84" name="TextBox 83"/>
            <p:cNvSpPr txBox="1"/>
            <p:nvPr/>
          </p:nvSpPr>
          <p:spPr>
            <a:xfrm>
              <a:off x="2551230" y="1512618"/>
              <a:ext cx="697692" cy="369332"/>
            </a:xfrm>
            <a:prstGeom prst="rect">
              <a:avLst/>
            </a:prstGeom>
            <a:noFill/>
          </p:spPr>
          <p:txBody>
            <a:bodyPr wrap="none" rtlCol="0">
              <a:spAutoFit/>
            </a:bodyPr>
            <a:lstStyle/>
            <a:p>
              <a:r>
                <a:rPr lang="en-US" dirty="0" smtClean="0"/>
                <a:t>Stage</a:t>
              </a:r>
              <a:endParaRPr lang="en-US" dirty="0"/>
            </a:p>
          </p:txBody>
        </p:sp>
      </p:grpSp>
      <p:grpSp>
        <p:nvGrpSpPr>
          <p:cNvPr id="12" name="Group 11"/>
          <p:cNvGrpSpPr/>
          <p:nvPr/>
        </p:nvGrpSpPr>
        <p:grpSpPr>
          <a:xfrm>
            <a:off x="6320366" y="1535062"/>
            <a:ext cx="5438625" cy="4823742"/>
            <a:chOff x="6320366" y="1525437"/>
            <a:chExt cx="5438625" cy="4823742"/>
          </a:xfrm>
        </p:grpSpPr>
        <p:sp>
          <p:nvSpPr>
            <p:cNvPr id="16" name="TextBox 15"/>
            <p:cNvSpPr txBox="1"/>
            <p:nvPr/>
          </p:nvSpPr>
          <p:spPr>
            <a:xfrm>
              <a:off x="6320366" y="1525437"/>
              <a:ext cx="2493055" cy="369332"/>
            </a:xfrm>
            <a:prstGeom prst="rect">
              <a:avLst/>
            </a:prstGeom>
            <a:noFill/>
          </p:spPr>
          <p:txBody>
            <a:bodyPr wrap="none" rtlCol="0">
              <a:spAutoFit/>
            </a:bodyPr>
            <a:lstStyle/>
            <a:p>
              <a:r>
                <a:rPr lang="en-US" dirty="0" smtClean="0"/>
                <a:t>Kimball Data Warehouse</a:t>
              </a:r>
              <a:endParaRPr lang="en-US" dirty="0"/>
            </a:p>
          </p:txBody>
        </p:sp>
        <p:grpSp>
          <p:nvGrpSpPr>
            <p:cNvPr id="6" name="Group 5"/>
            <p:cNvGrpSpPr/>
            <p:nvPr/>
          </p:nvGrpSpPr>
          <p:grpSpPr>
            <a:xfrm>
              <a:off x="6922915" y="1974091"/>
              <a:ext cx="4836076" cy="4375088"/>
              <a:chOff x="6922915" y="1974091"/>
              <a:chExt cx="4836076" cy="4375088"/>
            </a:xfrm>
          </p:grpSpPr>
          <p:sp>
            <p:nvSpPr>
              <p:cNvPr id="47" name="Rectangle 46"/>
              <p:cNvSpPr/>
              <p:nvPr/>
            </p:nvSpPr>
            <p:spPr>
              <a:xfrm>
                <a:off x="11102297" y="1974091"/>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81" name="Rectangle 80"/>
              <p:cNvSpPr/>
              <p:nvPr/>
            </p:nvSpPr>
            <p:spPr>
              <a:xfrm>
                <a:off x="6922915" y="2204828"/>
                <a:ext cx="1290637" cy="3492856"/>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dirty="0" smtClean="0"/>
                  <a:t>BDW</a:t>
                </a:r>
                <a:endParaRPr lang="en-US" dirty="0"/>
              </a:p>
            </p:txBody>
          </p:sp>
          <p:sp>
            <p:nvSpPr>
              <p:cNvPr id="57" name="Rectangle 56"/>
              <p:cNvSpPr/>
              <p:nvPr/>
            </p:nvSpPr>
            <p:spPr>
              <a:xfrm>
                <a:off x="10166423" y="2602207"/>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58" name="Rectangle 57"/>
              <p:cNvSpPr/>
              <p:nvPr/>
            </p:nvSpPr>
            <p:spPr>
              <a:xfrm>
                <a:off x="11076656" y="3230323"/>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59" name="Rectangle 58"/>
              <p:cNvSpPr/>
              <p:nvPr/>
            </p:nvSpPr>
            <p:spPr>
              <a:xfrm>
                <a:off x="10166423" y="3858439"/>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0" name="Rectangle 59"/>
              <p:cNvSpPr/>
              <p:nvPr/>
            </p:nvSpPr>
            <p:spPr>
              <a:xfrm>
                <a:off x="11063836" y="4486555"/>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1" name="Rectangle 60"/>
              <p:cNvSpPr/>
              <p:nvPr/>
            </p:nvSpPr>
            <p:spPr>
              <a:xfrm>
                <a:off x="10166423" y="5114671"/>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3" name="Rectangle 62"/>
              <p:cNvSpPr/>
              <p:nvPr/>
            </p:nvSpPr>
            <p:spPr>
              <a:xfrm>
                <a:off x="11051016" y="5742787"/>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7" name="Right Arrow 66"/>
              <p:cNvSpPr/>
              <p:nvPr/>
            </p:nvSpPr>
            <p:spPr>
              <a:xfrm>
                <a:off x="8461338" y="3448241"/>
                <a:ext cx="1407692" cy="1064540"/>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Extract</a:t>
                </a:r>
                <a:endParaRPr lang="en-US" dirty="0"/>
              </a:p>
            </p:txBody>
          </p:sp>
        </p:grpSp>
      </p:grpSp>
      <p:grpSp>
        <p:nvGrpSpPr>
          <p:cNvPr id="11" name="Group 10"/>
          <p:cNvGrpSpPr/>
          <p:nvPr/>
        </p:nvGrpSpPr>
        <p:grpSpPr>
          <a:xfrm>
            <a:off x="243170" y="776842"/>
            <a:ext cx="11243753" cy="4982265"/>
            <a:chOff x="243170" y="776842"/>
            <a:chExt cx="11243753" cy="4982265"/>
          </a:xfrm>
        </p:grpSpPr>
        <p:grpSp>
          <p:nvGrpSpPr>
            <p:cNvPr id="10" name="Group 9"/>
            <p:cNvGrpSpPr/>
            <p:nvPr/>
          </p:nvGrpSpPr>
          <p:grpSpPr>
            <a:xfrm>
              <a:off x="4961426" y="1512618"/>
              <a:ext cx="6525497" cy="4246489"/>
              <a:chOff x="4961426" y="1512618"/>
              <a:chExt cx="6525497" cy="4246489"/>
            </a:xfrm>
          </p:grpSpPr>
          <p:grpSp>
            <p:nvGrpSpPr>
              <p:cNvPr id="5" name="Group 4"/>
              <p:cNvGrpSpPr/>
              <p:nvPr/>
            </p:nvGrpSpPr>
            <p:grpSpPr>
              <a:xfrm>
                <a:off x="6499849" y="2192009"/>
                <a:ext cx="4987074" cy="3567098"/>
                <a:chOff x="6499849" y="2192009"/>
                <a:chExt cx="4987074" cy="3567098"/>
              </a:xfrm>
            </p:grpSpPr>
            <p:sp>
              <p:nvSpPr>
                <p:cNvPr id="91" name="Rectangle 90"/>
                <p:cNvSpPr/>
                <p:nvPr/>
              </p:nvSpPr>
              <p:spPr>
                <a:xfrm>
                  <a:off x="6499849" y="2217646"/>
                  <a:ext cx="778235" cy="3492500"/>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dirty="0">
                      <a:latin typeface="Calibri"/>
                      <a:cs typeface="Times"/>
                    </a:rPr>
                    <a:t>BDW</a:t>
                  </a:r>
                  <a:endParaRPr lang="en-US" dirty="0">
                    <a:latin typeface="Times" charset="0"/>
                    <a:cs typeface="Times" charset="0"/>
                  </a:endParaRPr>
                </a:p>
              </p:txBody>
            </p:sp>
            <p:sp>
              <p:nvSpPr>
                <p:cNvPr id="92" name="Right Arrow 91"/>
                <p:cNvSpPr/>
                <p:nvPr/>
              </p:nvSpPr>
              <p:spPr>
                <a:xfrm>
                  <a:off x="7384442" y="3422603"/>
                  <a:ext cx="1280125" cy="1065213"/>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t>Transform </a:t>
                  </a:r>
                </a:p>
                <a:p>
                  <a:pPr algn="ctr"/>
                  <a:r>
                    <a:rPr lang="en-US" sz="1400" dirty="0"/>
                    <a:t>Load</a:t>
                  </a:r>
                </a:p>
              </p:txBody>
            </p:sp>
            <p:sp>
              <p:nvSpPr>
                <p:cNvPr id="93" name="Rectangle 92"/>
                <p:cNvSpPr/>
                <p:nvPr/>
              </p:nvSpPr>
              <p:spPr>
                <a:xfrm>
                  <a:off x="8743382" y="2192009"/>
                  <a:ext cx="1302446" cy="606425"/>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FFFF"/>
                      </a:solidFill>
                    </a:rPr>
                    <a:t>ERP</a:t>
                  </a:r>
                </a:p>
                <a:p>
                  <a:pPr algn="ctr"/>
                  <a:r>
                    <a:rPr lang="en-US" dirty="0">
                      <a:solidFill>
                        <a:srgbClr val="FFFFFF"/>
                      </a:solidFill>
                    </a:rPr>
                    <a:t>Data Mart</a:t>
                  </a:r>
                </a:p>
              </p:txBody>
            </p:sp>
            <p:sp>
              <p:nvSpPr>
                <p:cNvPr id="94" name="Rectangle 93"/>
                <p:cNvSpPr/>
                <p:nvPr/>
              </p:nvSpPr>
              <p:spPr>
                <a:xfrm>
                  <a:off x="8730562" y="3166230"/>
                  <a:ext cx="1302446" cy="606425"/>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FFFF"/>
                      </a:solidFill>
                    </a:rPr>
                    <a:t>Accounting</a:t>
                  </a:r>
                </a:p>
                <a:p>
                  <a:pPr algn="ctr"/>
                  <a:r>
                    <a:rPr lang="en-US" dirty="0">
                      <a:solidFill>
                        <a:srgbClr val="FFFFFF"/>
                      </a:solidFill>
                    </a:rPr>
                    <a:t>Data Mart</a:t>
                  </a:r>
                </a:p>
              </p:txBody>
            </p:sp>
            <p:sp>
              <p:nvSpPr>
                <p:cNvPr id="95" name="Rectangle 94"/>
                <p:cNvSpPr/>
                <p:nvPr/>
              </p:nvSpPr>
              <p:spPr>
                <a:xfrm>
                  <a:off x="8717742" y="4178906"/>
                  <a:ext cx="1302446" cy="606425"/>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FFFF"/>
                      </a:solidFill>
                    </a:rPr>
                    <a:t>Sales</a:t>
                  </a:r>
                </a:p>
                <a:p>
                  <a:pPr algn="ctr"/>
                  <a:r>
                    <a:rPr lang="en-US" dirty="0">
                      <a:solidFill>
                        <a:srgbClr val="FFFFFF"/>
                      </a:solidFill>
                    </a:rPr>
                    <a:t>Data Mart</a:t>
                  </a:r>
                </a:p>
              </p:txBody>
            </p:sp>
            <p:sp>
              <p:nvSpPr>
                <p:cNvPr id="96" name="Rectangle 95"/>
                <p:cNvSpPr/>
                <p:nvPr/>
              </p:nvSpPr>
              <p:spPr>
                <a:xfrm>
                  <a:off x="8704921" y="5127489"/>
                  <a:ext cx="1303337" cy="619243"/>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FFFF"/>
                      </a:solidFill>
                    </a:rPr>
                    <a:t>CRM</a:t>
                  </a:r>
                </a:p>
                <a:p>
                  <a:pPr algn="ctr"/>
                  <a:r>
                    <a:rPr lang="en-US" dirty="0">
                      <a:solidFill>
                        <a:srgbClr val="FFFFFF"/>
                      </a:solidFill>
                    </a:rPr>
                    <a:t>Data Mart</a:t>
                  </a:r>
                </a:p>
              </p:txBody>
            </p:sp>
            <p:sp>
              <p:nvSpPr>
                <p:cNvPr id="98" name="Rectangle 97"/>
                <p:cNvSpPr/>
                <p:nvPr/>
              </p:nvSpPr>
              <p:spPr>
                <a:xfrm>
                  <a:off x="11192038" y="2538114"/>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99" name="Rectangle 98"/>
                <p:cNvSpPr/>
                <p:nvPr/>
              </p:nvSpPr>
              <p:spPr>
                <a:xfrm>
                  <a:off x="11192038" y="2204828"/>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0" name="Rectangle 99"/>
                <p:cNvSpPr/>
                <p:nvPr/>
              </p:nvSpPr>
              <p:spPr>
                <a:xfrm>
                  <a:off x="10833073" y="2371471"/>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1" name="Rectangle 100"/>
                <p:cNvSpPr/>
                <p:nvPr/>
              </p:nvSpPr>
              <p:spPr>
                <a:xfrm>
                  <a:off x="10820253" y="3307235"/>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2" name="Rectangle 101"/>
                <p:cNvSpPr/>
                <p:nvPr/>
              </p:nvSpPr>
              <p:spPr>
                <a:xfrm>
                  <a:off x="11179218" y="3153411"/>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3" name="Rectangle 102"/>
                <p:cNvSpPr/>
                <p:nvPr/>
              </p:nvSpPr>
              <p:spPr>
                <a:xfrm>
                  <a:off x="11179218" y="3486697"/>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4" name="Rectangle 103"/>
                <p:cNvSpPr/>
                <p:nvPr/>
              </p:nvSpPr>
              <p:spPr>
                <a:xfrm>
                  <a:off x="10807432" y="4358368"/>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5" name="Rectangle 104"/>
                <p:cNvSpPr/>
                <p:nvPr/>
              </p:nvSpPr>
              <p:spPr>
                <a:xfrm>
                  <a:off x="11166398" y="4537830"/>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6" name="Rectangle 105"/>
                <p:cNvSpPr/>
                <p:nvPr/>
              </p:nvSpPr>
              <p:spPr>
                <a:xfrm>
                  <a:off x="11166398" y="4204544"/>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7" name="Rectangle 106"/>
                <p:cNvSpPr/>
                <p:nvPr/>
              </p:nvSpPr>
              <p:spPr>
                <a:xfrm>
                  <a:off x="10794612" y="5306951"/>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8" name="Rectangle 107"/>
                <p:cNvSpPr/>
                <p:nvPr/>
              </p:nvSpPr>
              <p:spPr>
                <a:xfrm>
                  <a:off x="11153577" y="5153127"/>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9" name="Rectangle 108"/>
                <p:cNvSpPr/>
                <p:nvPr/>
              </p:nvSpPr>
              <p:spPr>
                <a:xfrm>
                  <a:off x="11153577" y="5486413"/>
                  <a:ext cx="294885" cy="272694"/>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10" name="Right Arrow 109"/>
                <p:cNvSpPr/>
                <p:nvPr/>
              </p:nvSpPr>
              <p:spPr>
                <a:xfrm>
                  <a:off x="10256164" y="2268921"/>
                  <a:ext cx="369913" cy="442912"/>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Times" charset="0"/>
                      <a:cs typeface="Times" charset="0"/>
                    </a:rPr>
                    <a:t> </a:t>
                  </a:r>
                </a:p>
              </p:txBody>
            </p:sp>
            <p:sp>
              <p:nvSpPr>
                <p:cNvPr id="111" name="Right Arrow 110"/>
                <p:cNvSpPr/>
                <p:nvPr/>
              </p:nvSpPr>
              <p:spPr>
                <a:xfrm>
                  <a:off x="10243344" y="3255960"/>
                  <a:ext cx="369913" cy="442912"/>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Times" charset="0"/>
                      <a:cs typeface="Times" charset="0"/>
                    </a:rPr>
                    <a:t> </a:t>
                  </a:r>
                </a:p>
              </p:txBody>
            </p:sp>
            <p:sp>
              <p:nvSpPr>
                <p:cNvPr id="112" name="Right Arrow 111"/>
                <p:cNvSpPr/>
                <p:nvPr/>
              </p:nvSpPr>
              <p:spPr>
                <a:xfrm>
                  <a:off x="10243344" y="4268637"/>
                  <a:ext cx="369913" cy="442912"/>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Times" charset="0"/>
                      <a:cs typeface="Times" charset="0"/>
                    </a:rPr>
                    <a:t> </a:t>
                  </a:r>
                </a:p>
              </p:txBody>
            </p:sp>
            <p:sp>
              <p:nvSpPr>
                <p:cNvPr id="113" name="Right Arrow 112"/>
                <p:cNvSpPr/>
                <p:nvPr/>
              </p:nvSpPr>
              <p:spPr>
                <a:xfrm>
                  <a:off x="10230524" y="5217220"/>
                  <a:ext cx="369913" cy="442912"/>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latin typeface="Times" charset="0"/>
                      <a:cs typeface="Times" charset="0"/>
                    </a:rPr>
                    <a:t> </a:t>
                  </a:r>
                </a:p>
              </p:txBody>
            </p:sp>
          </p:grpSp>
          <p:sp>
            <p:nvSpPr>
              <p:cNvPr id="85" name="TextBox 84"/>
              <p:cNvSpPr txBox="1"/>
              <p:nvPr/>
            </p:nvSpPr>
            <p:spPr>
              <a:xfrm>
                <a:off x="4961426" y="1525437"/>
                <a:ext cx="1744452" cy="369332"/>
              </a:xfrm>
              <a:prstGeom prst="rect">
                <a:avLst/>
              </a:prstGeom>
              <a:noFill/>
            </p:spPr>
            <p:txBody>
              <a:bodyPr wrap="none" rtlCol="0">
                <a:spAutoFit/>
              </a:bodyPr>
              <a:lstStyle/>
              <a:p>
                <a:r>
                  <a:rPr lang="en-US" dirty="0" smtClean="0"/>
                  <a:t>Data Warehouse</a:t>
                </a:r>
                <a:endParaRPr lang="en-US" dirty="0"/>
              </a:p>
            </p:txBody>
          </p:sp>
          <p:sp>
            <p:nvSpPr>
              <p:cNvPr id="97" name="TextBox 96"/>
              <p:cNvSpPr txBox="1"/>
              <p:nvPr/>
            </p:nvSpPr>
            <p:spPr>
              <a:xfrm>
                <a:off x="8640820" y="1512618"/>
                <a:ext cx="1138325" cy="369332"/>
              </a:xfrm>
              <a:prstGeom prst="rect">
                <a:avLst/>
              </a:prstGeom>
              <a:noFill/>
            </p:spPr>
            <p:txBody>
              <a:bodyPr wrap="none" rtlCol="0">
                <a:spAutoFit/>
              </a:bodyPr>
              <a:lstStyle/>
              <a:p>
                <a:r>
                  <a:rPr lang="en-US" dirty="0"/>
                  <a:t>Data Mart</a:t>
                </a:r>
              </a:p>
            </p:txBody>
          </p:sp>
        </p:grpSp>
        <p:sp>
          <p:nvSpPr>
            <p:cNvPr id="114" name="Title 1"/>
            <p:cNvSpPr txBox="1">
              <a:spLocks/>
            </p:cNvSpPr>
            <p:nvPr/>
          </p:nvSpPr>
          <p:spPr>
            <a:xfrm>
              <a:off x="243170" y="776842"/>
              <a:ext cx="11066514" cy="609600"/>
            </a:xfrm>
            <a:prstGeom prst="rect">
              <a:avLst/>
            </a:prstGeom>
          </p:spPr>
          <p:txBody>
            <a:bodyPr vert="horz" lIns="121789" tIns="60894" rIns="121789" bIns="60894" rtlCol="0" anchor="ctr">
              <a:normAutofit fontScale="90000" lnSpcReduction="20000"/>
            </a:bodyPr>
            <a:lstStyle>
              <a:lvl1pPr algn="ctr" defTabSz="457196" rtl="0" eaLnBrk="1" latinLnBrk="0" hangingPunct="1">
                <a:spcBef>
                  <a:spcPct val="0"/>
                </a:spcBef>
                <a:buNone/>
                <a:defRPr sz="4430" b="0" i="0" kern="1200" baseline="0">
                  <a:solidFill>
                    <a:srgbClr val="0D4368"/>
                  </a:solidFill>
                  <a:latin typeface="Segoe UI Light" panose="020B0502040204020203" pitchFamily="34" charset="0"/>
                  <a:ea typeface="+mj-ea"/>
                  <a:cs typeface="Segoe UI Light" panose="020B0502040204020203" pitchFamily="34" charset="0"/>
                </a:defRPr>
              </a:lvl1pPr>
            </a:lstStyle>
            <a:p>
              <a:r>
                <a:rPr lang="en-US" sz="4000" dirty="0" smtClean="0">
                  <a:solidFill>
                    <a:srgbClr val="00B0F0"/>
                  </a:solidFill>
                </a:rPr>
                <a:t>High Level Overview With Data Vault</a:t>
              </a:r>
              <a:endParaRPr lang="en-US" sz="4000" dirty="0">
                <a:solidFill>
                  <a:srgbClr val="00B0F0"/>
                </a:solidFill>
              </a:endParaRPr>
            </a:p>
          </p:txBody>
        </p:sp>
      </p:grpSp>
      <p:sp>
        <p:nvSpPr>
          <p:cNvPr id="2" name="Title 1"/>
          <p:cNvSpPr>
            <a:spLocks noGrp="1"/>
          </p:cNvSpPr>
          <p:nvPr>
            <p:ph type="title"/>
          </p:nvPr>
        </p:nvSpPr>
        <p:spPr>
          <a:xfrm>
            <a:off x="598369" y="729372"/>
            <a:ext cx="10972800" cy="609600"/>
          </a:xfrm>
        </p:spPr>
        <p:txBody>
          <a:bodyPr>
            <a:normAutofit fontScale="90000"/>
          </a:bodyPr>
          <a:lstStyle/>
          <a:p>
            <a:r>
              <a:rPr lang="en-US" sz="4000" dirty="0" smtClean="0">
                <a:solidFill>
                  <a:srgbClr val="00B0F0"/>
                </a:solidFill>
              </a:rPr>
              <a:t>High Level Overview Without Data Vault</a:t>
            </a:r>
            <a:endParaRPr lang="en-US" sz="4000" dirty="0">
              <a:solidFill>
                <a:srgbClr val="00B0F0"/>
              </a:solidFill>
            </a:endParaRPr>
          </a:p>
        </p:txBody>
      </p:sp>
      <p:sp>
        <p:nvSpPr>
          <p:cNvPr id="13" name="TextBox 12"/>
          <p:cNvSpPr txBox="1"/>
          <p:nvPr/>
        </p:nvSpPr>
        <p:spPr>
          <a:xfrm>
            <a:off x="217956" y="1512618"/>
            <a:ext cx="1295098" cy="369332"/>
          </a:xfrm>
          <a:prstGeom prst="rect">
            <a:avLst/>
          </a:prstGeom>
          <a:noFill/>
        </p:spPr>
        <p:txBody>
          <a:bodyPr wrap="none" rtlCol="0">
            <a:spAutoFit/>
          </a:bodyPr>
          <a:lstStyle/>
          <a:p>
            <a:r>
              <a:rPr lang="en-US" dirty="0" smtClean="0"/>
              <a:t>Operational</a:t>
            </a:r>
            <a:endParaRPr lang="en-US" dirty="0"/>
          </a:p>
        </p:txBody>
      </p:sp>
      <p:sp>
        <p:nvSpPr>
          <p:cNvPr id="17" name="TextBox 16"/>
          <p:cNvSpPr txBox="1"/>
          <p:nvPr/>
        </p:nvSpPr>
        <p:spPr>
          <a:xfrm>
            <a:off x="9884379" y="1512618"/>
            <a:ext cx="2143407" cy="369332"/>
          </a:xfrm>
          <a:prstGeom prst="rect">
            <a:avLst/>
          </a:prstGeom>
          <a:noFill/>
        </p:spPr>
        <p:txBody>
          <a:bodyPr wrap="none" rtlCol="0">
            <a:spAutoFit/>
          </a:bodyPr>
          <a:lstStyle/>
          <a:p>
            <a:r>
              <a:rPr lang="en-US" dirty="0" smtClean="0"/>
              <a:t>Cubes, OLAP, Tabular</a:t>
            </a:r>
            <a:endParaRPr lang="en-US" dirty="0"/>
          </a:p>
        </p:txBody>
      </p:sp>
      <p:sp>
        <p:nvSpPr>
          <p:cNvPr id="18" name="TextBox 17"/>
          <p:cNvSpPr txBox="1"/>
          <p:nvPr/>
        </p:nvSpPr>
        <p:spPr>
          <a:xfrm>
            <a:off x="5012707" y="5883792"/>
            <a:ext cx="1644361" cy="369332"/>
          </a:xfrm>
          <a:prstGeom prst="rect">
            <a:avLst/>
          </a:prstGeom>
          <a:noFill/>
        </p:spPr>
        <p:txBody>
          <a:bodyPr wrap="none" rtlCol="0">
            <a:spAutoFit/>
          </a:bodyPr>
          <a:lstStyle/>
          <a:p>
            <a:r>
              <a:rPr lang="en-US" dirty="0" smtClean="0"/>
              <a:t>Documentation</a:t>
            </a:r>
            <a:endParaRPr lang="en-US" dirty="0"/>
          </a:p>
        </p:txBody>
      </p:sp>
      <p:sp>
        <p:nvSpPr>
          <p:cNvPr id="34" name="Rectangle 33"/>
          <p:cNvSpPr/>
          <p:nvPr/>
        </p:nvSpPr>
        <p:spPr>
          <a:xfrm>
            <a:off x="320518" y="2602207"/>
            <a:ext cx="1058779" cy="60639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FFFF"/>
                </a:solidFill>
              </a:rPr>
              <a:t>ERP</a:t>
            </a:r>
            <a:endParaRPr lang="en-US" dirty="0">
              <a:solidFill>
                <a:srgbClr val="FFFFFF"/>
              </a:solidFill>
            </a:endParaRPr>
          </a:p>
        </p:txBody>
      </p:sp>
      <p:sp>
        <p:nvSpPr>
          <p:cNvPr id="39" name="Rectangle 38"/>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40" name="Picture 39" descr="Logo.png"/>
          <p:cNvPicPr>
            <a:picLocks noChangeAspect="1"/>
          </p:cNvPicPr>
          <p:nvPr/>
        </p:nvPicPr>
        <p:blipFill>
          <a:blip r:embed="rId3"/>
          <a:stretch>
            <a:fillRect/>
          </a:stretch>
        </p:blipFill>
        <p:spPr>
          <a:xfrm>
            <a:off x="551203" y="-12818"/>
            <a:ext cx="2281674" cy="750622"/>
          </a:xfrm>
          <a:prstGeom prst="rect">
            <a:avLst/>
          </a:prstGeom>
        </p:spPr>
      </p:pic>
      <p:sp>
        <p:nvSpPr>
          <p:cNvPr id="42" name="Rectangle 41"/>
          <p:cNvSpPr/>
          <p:nvPr/>
        </p:nvSpPr>
        <p:spPr>
          <a:xfrm>
            <a:off x="320518" y="3345691"/>
            <a:ext cx="1058779" cy="60639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FFFFFF"/>
                </a:solidFill>
              </a:rPr>
              <a:t>Accounting</a:t>
            </a:r>
            <a:endParaRPr lang="en-US" dirty="0">
              <a:solidFill>
                <a:srgbClr val="FFFFFF"/>
              </a:solidFill>
            </a:endParaRPr>
          </a:p>
        </p:txBody>
      </p:sp>
      <p:sp>
        <p:nvSpPr>
          <p:cNvPr id="43" name="Rectangle 42"/>
          <p:cNvSpPr/>
          <p:nvPr/>
        </p:nvSpPr>
        <p:spPr>
          <a:xfrm>
            <a:off x="307697" y="4076357"/>
            <a:ext cx="1058779" cy="60639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FFFF"/>
                </a:solidFill>
              </a:rPr>
              <a:t>Sales</a:t>
            </a:r>
          </a:p>
        </p:txBody>
      </p:sp>
      <p:sp>
        <p:nvSpPr>
          <p:cNvPr id="44" name="Rectangle 43"/>
          <p:cNvSpPr/>
          <p:nvPr/>
        </p:nvSpPr>
        <p:spPr>
          <a:xfrm>
            <a:off x="294877" y="4807022"/>
            <a:ext cx="1058863" cy="606425"/>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FFFF"/>
                </a:solidFill>
              </a:rPr>
              <a:t>CRM</a:t>
            </a:r>
          </a:p>
        </p:txBody>
      </p:sp>
      <p:sp>
        <p:nvSpPr>
          <p:cNvPr id="45" name="Rectangle 44"/>
          <p:cNvSpPr/>
          <p:nvPr/>
        </p:nvSpPr>
        <p:spPr>
          <a:xfrm>
            <a:off x="-25637" y="6383708"/>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TextBox 45"/>
          <p:cNvSpPr txBox="1"/>
          <p:nvPr/>
        </p:nvSpPr>
        <p:spPr>
          <a:xfrm>
            <a:off x="4743483" y="6511908"/>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grpSp>
        <p:nvGrpSpPr>
          <p:cNvPr id="7" name="Group 6"/>
          <p:cNvGrpSpPr/>
          <p:nvPr/>
        </p:nvGrpSpPr>
        <p:grpSpPr>
          <a:xfrm>
            <a:off x="1692278" y="1512618"/>
            <a:ext cx="4984912" cy="4184710"/>
            <a:chOff x="1692278" y="1512618"/>
            <a:chExt cx="4984912" cy="4184710"/>
          </a:xfrm>
        </p:grpSpPr>
        <p:sp>
          <p:nvSpPr>
            <p:cNvPr id="14" name="TextBox 13"/>
            <p:cNvSpPr txBox="1"/>
            <p:nvPr/>
          </p:nvSpPr>
          <p:spPr>
            <a:xfrm>
              <a:off x="3538385" y="1512618"/>
              <a:ext cx="697692" cy="369332"/>
            </a:xfrm>
            <a:prstGeom prst="rect">
              <a:avLst/>
            </a:prstGeom>
            <a:noFill/>
          </p:spPr>
          <p:txBody>
            <a:bodyPr wrap="none" rtlCol="0">
              <a:spAutoFit/>
            </a:bodyPr>
            <a:lstStyle/>
            <a:p>
              <a:r>
                <a:rPr lang="en-US" dirty="0" smtClean="0"/>
                <a:t>Stage</a:t>
              </a:r>
              <a:endParaRPr lang="en-US" dirty="0"/>
            </a:p>
          </p:txBody>
        </p:sp>
        <p:grpSp>
          <p:nvGrpSpPr>
            <p:cNvPr id="4" name="Group 3"/>
            <p:cNvGrpSpPr/>
            <p:nvPr/>
          </p:nvGrpSpPr>
          <p:grpSpPr>
            <a:xfrm>
              <a:off x="1692278" y="2204828"/>
              <a:ext cx="4984912" cy="3492500"/>
              <a:chOff x="1692278" y="2204828"/>
              <a:chExt cx="4984912" cy="3492500"/>
            </a:xfrm>
          </p:grpSpPr>
          <p:sp>
            <p:nvSpPr>
              <p:cNvPr id="38" name="Rectangle 37"/>
              <p:cNvSpPr/>
              <p:nvPr/>
            </p:nvSpPr>
            <p:spPr>
              <a:xfrm>
                <a:off x="3371723" y="2204828"/>
                <a:ext cx="1058863" cy="34925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dirty="0" smtClean="0"/>
                  <a:t>Stage</a:t>
                </a:r>
                <a:endParaRPr lang="en-US" dirty="0"/>
              </a:p>
            </p:txBody>
          </p:sp>
          <p:sp>
            <p:nvSpPr>
              <p:cNvPr id="29" name="Right Arrow 28"/>
              <p:cNvSpPr/>
              <p:nvPr/>
            </p:nvSpPr>
            <p:spPr>
              <a:xfrm>
                <a:off x="1692278" y="3461060"/>
                <a:ext cx="1407692" cy="1064540"/>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Extract</a:t>
                </a:r>
                <a:endParaRPr lang="en-US" dirty="0"/>
              </a:p>
            </p:txBody>
          </p:sp>
          <p:sp>
            <p:nvSpPr>
              <p:cNvPr id="65" name="Right Arrow 64"/>
              <p:cNvSpPr/>
              <p:nvPr/>
            </p:nvSpPr>
            <p:spPr>
              <a:xfrm>
                <a:off x="4743450" y="3448050"/>
                <a:ext cx="1933740" cy="1065213"/>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Transform Load</a:t>
                </a:r>
              </a:p>
            </p:txBody>
          </p:sp>
        </p:grpSp>
      </p:grpSp>
    </p:spTree>
    <p:extLst>
      <p:ext uri="{BB962C8B-B14F-4D97-AF65-F5344CB8AC3E}">
        <p14:creationId xmlns:p14="http://schemas.microsoft.com/office/powerpoint/2010/main" val="197693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9938" y="780996"/>
            <a:ext cx="10613665" cy="5245154"/>
          </a:xfrm>
        </p:spPr>
      </p:pic>
      <p:sp>
        <p:nvSpPr>
          <p:cNvPr id="3" name="Rectangle 2"/>
          <p:cNvSpPr/>
          <p:nvPr/>
        </p:nvSpPr>
        <p:spPr>
          <a:xfrm>
            <a:off x="12833" y="807590"/>
            <a:ext cx="11940203"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02562" y="717860"/>
            <a:ext cx="10972800" cy="609600"/>
          </a:xfrm>
        </p:spPr>
        <p:txBody>
          <a:bodyPr>
            <a:normAutofit fontScale="90000"/>
          </a:bodyPr>
          <a:lstStyle/>
          <a:p>
            <a:r>
              <a:rPr lang="en-US" sz="4000" dirty="0" smtClean="0">
                <a:solidFill>
                  <a:srgbClr val="00B0F0"/>
                </a:solidFill>
              </a:rPr>
              <a:t>High Level Overview</a:t>
            </a:r>
            <a:endParaRPr lang="en-US" sz="4000" dirty="0">
              <a:solidFill>
                <a:srgbClr val="00B0F0"/>
              </a:solidFill>
            </a:endParaRPr>
          </a:p>
        </p:txBody>
      </p:sp>
      <p:sp>
        <p:nvSpPr>
          <p:cNvPr id="7" name="TextBox 6"/>
          <p:cNvSpPr txBox="1"/>
          <p:nvPr/>
        </p:nvSpPr>
        <p:spPr>
          <a:xfrm>
            <a:off x="1371773" y="1640805"/>
            <a:ext cx="697692" cy="369332"/>
          </a:xfrm>
          <a:prstGeom prst="rect">
            <a:avLst/>
          </a:prstGeom>
          <a:noFill/>
        </p:spPr>
        <p:txBody>
          <a:bodyPr wrap="none" rtlCol="0">
            <a:spAutoFit/>
          </a:bodyPr>
          <a:lstStyle/>
          <a:p>
            <a:r>
              <a:rPr lang="en-US" dirty="0" smtClean="0"/>
              <a:t>Stage</a:t>
            </a:r>
            <a:endParaRPr lang="en-US" dirty="0"/>
          </a:p>
        </p:txBody>
      </p:sp>
      <p:sp>
        <p:nvSpPr>
          <p:cNvPr id="8" name="TextBox 7"/>
          <p:cNvSpPr txBox="1"/>
          <p:nvPr/>
        </p:nvSpPr>
        <p:spPr>
          <a:xfrm>
            <a:off x="4705022" y="1640805"/>
            <a:ext cx="2759345" cy="369332"/>
          </a:xfrm>
          <a:prstGeom prst="rect">
            <a:avLst/>
          </a:prstGeom>
          <a:noFill/>
        </p:spPr>
        <p:txBody>
          <a:bodyPr wrap="none" rtlCol="0">
            <a:spAutoFit/>
          </a:bodyPr>
          <a:lstStyle/>
          <a:p>
            <a:r>
              <a:rPr lang="en-US" dirty="0" smtClean="0"/>
              <a:t>Enterprise Data Warehouse</a:t>
            </a:r>
            <a:endParaRPr lang="en-US" dirty="0"/>
          </a:p>
        </p:txBody>
      </p:sp>
      <p:sp>
        <p:nvSpPr>
          <p:cNvPr id="9" name="TextBox 8"/>
          <p:cNvSpPr txBox="1"/>
          <p:nvPr/>
        </p:nvSpPr>
        <p:spPr>
          <a:xfrm>
            <a:off x="9653615" y="1640805"/>
            <a:ext cx="1228093" cy="369332"/>
          </a:xfrm>
          <a:prstGeom prst="rect">
            <a:avLst/>
          </a:prstGeom>
          <a:noFill/>
        </p:spPr>
        <p:txBody>
          <a:bodyPr wrap="none" rtlCol="0">
            <a:spAutoFit/>
          </a:bodyPr>
          <a:lstStyle/>
          <a:p>
            <a:r>
              <a:rPr lang="en-US" dirty="0" smtClean="0"/>
              <a:t>Data Marts</a:t>
            </a:r>
            <a:endParaRPr lang="en-US" dirty="0"/>
          </a:p>
        </p:txBody>
      </p:sp>
      <p:sp>
        <p:nvSpPr>
          <p:cNvPr id="10" name="TextBox 9"/>
          <p:cNvSpPr txBox="1"/>
          <p:nvPr/>
        </p:nvSpPr>
        <p:spPr>
          <a:xfrm>
            <a:off x="4531893" y="2135204"/>
            <a:ext cx="583814" cy="369332"/>
          </a:xfrm>
          <a:prstGeom prst="rect">
            <a:avLst/>
          </a:prstGeom>
          <a:noFill/>
        </p:spPr>
        <p:txBody>
          <a:bodyPr wrap="none" rtlCol="0">
            <a:spAutoFit/>
          </a:bodyPr>
          <a:lstStyle/>
          <a:p>
            <a:r>
              <a:rPr lang="en-US" dirty="0" smtClean="0"/>
              <a:t>Raw</a:t>
            </a:r>
            <a:endParaRPr lang="en-US" dirty="0"/>
          </a:p>
        </p:txBody>
      </p:sp>
      <p:sp>
        <p:nvSpPr>
          <p:cNvPr id="11" name="TextBox 10"/>
          <p:cNvSpPr txBox="1"/>
          <p:nvPr/>
        </p:nvSpPr>
        <p:spPr>
          <a:xfrm>
            <a:off x="6777980" y="2135204"/>
            <a:ext cx="655949" cy="369332"/>
          </a:xfrm>
          <a:prstGeom prst="rect">
            <a:avLst/>
          </a:prstGeom>
          <a:noFill/>
        </p:spPr>
        <p:txBody>
          <a:bodyPr wrap="none" rtlCol="0">
            <a:spAutoFit/>
          </a:bodyPr>
          <a:lstStyle/>
          <a:p>
            <a:r>
              <a:rPr lang="en-US" dirty="0" smtClean="0"/>
              <a:t>BDW</a:t>
            </a:r>
            <a:endParaRPr lang="en-US" dirty="0"/>
          </a:p>
        </p:txBody>
      </p:sp>
      <p:sp>
        <p:nvSpPr>
          <p:cNvPr id="4" name="TextBox 3"/>
          <p:cNvSpPr txBox="1"/>
          <p:nvPr/>
        </p:nvSpPr>
        <p:spPr>
          <a:xfrm>
            <a:off x="0" y="6025415"/>
            <a:ext cx="12047621" cy="615553"/>
          </a:xfrm>
          <a:prstGeom prst="rect">
            <a:avLst/>
          </a:prstGeom>
          <a:noFill/>
        </p:spPr>
        <p:txBody>
          <a:bodyPr wrap="square" rtlCol="0">
            <a:spAutoFit/>
          </a:bodyPr>
          <a:lstStyle/>
          <a:p>
            <a:r>
              <a:rPr lang="en-US" sz="1600" dirty="0"/>
              <a:t>Hultgren, Hans (2014-03-22). Modeling the Agile Data Warehouse with Data Vault (Kindle Locations 2345-2346). New Hamilton. Kindle Edition. </a:t>
            </a:r>
          </a:p>
          <a:p>
            <a:endParaRPr lang="en-US" dirty="0"/>
          </a:p>
        </p:txBody>
      </p:sp>
      <p:sp>
        <p:nvSpPr>
          <p:cNvPr id="12" name="Rectangle 11"/>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3" name="Picture 12" descr="Logo.png"/>
          <p:cNvPicPr>
            <a:picLocks noChangeAspect="1"/>
          </p:cNvPicPr>
          <p:nvPr/>
        </p:nvPicPr>
        <p:blipFill>
          <a:blip r:embed="rId4"/>
          <a:stretch>
            <a:fillRect/>
          </a:stretch>
        </p:blipFill>
        <p:spPr>
          <a:xfrm>
            <a:off x="551203" y="-12818"/>
            <a:ext cx="2281674" cy="750622"/>
          </a:xfrm>
          <a:prstGeom prst="rect">
            <a:avLst/>
          </a:prstGeom>
        </p:spPr>
      </p:pic>
      <p:sp>
        <p:nvSpPr>
          <p:cNvPr id="14" name="Rectangle 13"/>
          <p:cNvSpPr/>
          <p:nvPr/>
        </p:nvSpPr>
        <p:spPr>
          <a:xfrm>
            <a:off x="-25637" y="6370889"/>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4742915" y="6511895"/>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4108136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5913" y="384175"/>
            <a:ext cx="11576458" cy="17135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61527" y="4010361"/>
            <a:ext cx="8236112" cy="1668544"/>
          </a:xfrm>
        </p:spPr>
        <p:txBody>
          <a:bodyPr>
            <a:normAutofit fontScale="90000"/>
          </a:bodyPr>
          <a:lstStyle/>
          <a:p>
            <a:r>
              <a:rPr lang="en-US" sz="2800" dirty="0" smtClean="0">
                <a:solidFill>
                  <a:srgbClr val="366092"/>
                </a:solidFill>
              </a:rPr>
              <a:t>Step 1, Analyze</a:t>
            </a:r>
            <a:br>
              <a:rPr lang="en-US" sz="2800" dirty="0" smtClean="0">
                <a:solidFill>
                  <a:srgbClr val="366092"/>
                </a:solidFill>
              </a:rPr>
            </a:br>
            <a:r>
              <a:rPr lang="en-US" sz="2800" dirty="0" smtClean="0">
                <a:solidFill>
                  <a:srgbClr val="366092"/>
                </a:solidFill>
              </a:rPr>
              <a:t>STEP 2</a:t>
            </a:r>
            <a:r>
              <a:rPr lang="en-US" sz="2800" dirty="0" smtClean="0">
                <a:solidFill>
                  <a:srgbClr val="366092"/>
                </a:solidFill>
              </a:rPr>
              <a:t>, Review</a:t>
            </a:r>
            <a:br>
              <a:rPr lang="en-US" sz="2800" dirty="0" smtClean="0">
                <a:solidFill>
                  <a:srgbClr val="366092"/>
                </a:solidFill>
              </a:rPr>
            </a:br>
            <a:r>
              <a:rPr lang="en-US" sz="2800" dirty="0" smtClean="0">
                <a:solidFill>
                  <a:srgbClr val="366092"/>
                </a:solidFill>
              </a:rPr>
              <a:t>STEP 3, </a:t>
            </a:r>
            <a:r>
              <a:rPr lang="en-US" sz="2800" dirty="0" smtClean="0">
                <a:solidFill>
                  <a:srgbClr val="366092"/>
                </a:solidFill>
              </a:rPr>
              <a:t>generate Model</a:t>
            </a:r>
            <a:br>
              <a:rPr lang="en-US" sz="2800" dirty="0" smtClean="0">
                <a:solidFill>
                  <a:srgbClr val="366092"/>
                </a:solidFill>
              </a:rPr>
            </a:br>
            <a:r>
              <a:rPr lang="en-US" sz="2800" dirty="0" err="1" smtClean="0">
                <a:solidFill>
                  <a:srgbClr val="366092"/>
                </a:solidFill>
              </a:rPr>
              <a:t>STEp</a:t>
            </a:r>
            <a:r>
              <a:rPr lang="en-US" sz="2800" dirty="0" smtClean="0">
                <a:solidFill>
                  <a:srgbClr val="366092"/>
                </a:solidFill>
              </a:rPr>
              <a:t> 4, </a:t>
            </a:r>
            <a:r>
              <a:rPr lang="en-US" sz="2800" dirty="0" smtClean="0">
                <a:solidFill>
                  <a:srgbClr val="366092"/>
                </a:solidFill>
              </a:rPr>
              <a:t>QUICK PREVIEW of PACKAGE GENERATION</a:t>
            </a:r>
            <a:endParaRPr lang="en-US" sz="2800" dirty="0">
              <a:solidFill>
                <a:srgbClr val="366092"/>
              </a:solidFill>
            </a:endParaRPr>
          </a:p>
        </p:txBody>
      </p:sp>
      <p:sp>
        <p:nvSpPr>
          <p:cNvPr id="3" name="Text Placeholder 2"/>
          <p:cNvSpPr>
            <a:spLocks noGrp="1"/>
          </p:cNvSpPr>
          <p:nvPr>
            <p:ph type="body" idx="1"/>
          </p:nvPr>
        </p:nvSpPr>
        <p:spPr>
          <a:xfrm>
            <a:off x="961527" y="3162122"/>
            <a:ext cx="7115175" cy="746406"/>
          </a:xfrm>
        </p:spPr>
        <p:txBody>
          <a:bodyPr>
            <a:noAutofit/>
          </a:bodyPr>
          <a:lstStyle/>
          <a:p>
            <a:r>
              <a:rPr lang="en-US" sz="4400" dirty="0" smtClean="0">
                <a:solidFill>
                  <a:srgbClr val="366092"/>
                </a:solidFill>
              </a:rPr>
              <a:t>What will we cover</a:t>
            </a:r>
            <a:endParaRPr lang="en-US" sz="4400" dirty="0">
              <a:solidFill>
                <a:srgbClr val="366092"/>
              </a:solidFill>
            </a:endParaRPr>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17278" y="6486257"/>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10" name="Picture 9" descr="Mist.png"/>
          <p:cNvPicPr>
            <a:picLocks noChangeAspect="1"/>
          </p:cNvPicPr>
          <p:nvPr/>
        </p:nvPicPr>
        <p:blipFill>
          <a:blip r:embed="rId4"/>
          <a:stretch>
            <a:fillRect/>
          </a:stretch>
        </p:blipFill>
        <p:spPr>
          <a:xfrm>
            <a:off x="1128189" y="1600112"/>
            <a:ext cx="2743200" cy="801528"/>
          </a:xfrm>
          <a:prstGeom prst="rect">
            <a:avLst/>
          </a:prstGeom>
        </p:spPr>
      </p:pic>
      <p:pic>
        <p:nvPicPr>
          <p:cNvPr id="11" name="Picture 10" descr="Biml.png"/>
          <p:cNvPicPr>
            <a:picLocks noChangeAspect="1"/>
          </p:cNvPicPr>
          <p:nvPr/>
        </p:nvPicPr>
        <p:blipFill>
          <a:blip r:embed="rId5"/>
          <a:stretch>
            <a:fillRect/>
          </a:stretch>
        </p:blipFill>
        <p:spPr>
          <a:xfrm>
            <a:off x="5051167" y="1602349"/>
            <a:ext cx="2743200" cy="741521"/>
          </a:xfrm>
          <a:prstGeom prst="rect">
            <a:avLst/>
          </a:prstGeom>
        </p:spPr>
      </p:pic>
      <p:sp>
        <p:nvSpPr>
          <p:cNvPr id="14" name="TextBox 13"/>
          <p:cNvSpPr txBox="1"/>
          <p:nvPr/>
        </p:nvSpPr>
        <p:spPr>
          <a:xfrm>
            <a:off x="3038398" y="1448525"/>
            <a:ext cx="2743200" cy="1107996"/>
          </a:xfrm>
          <a:prstGeom prst="rect">
            <a:avLst/>
          </a:prstGeom>
        </p:spPr>
        <p:txBody>
          <a:bodyPr rtlCol="0">
            <a:spAutoFit/>
          </a:bodyPr>
          <a:lstStyle/>
          <a:p>
            <a:pPr algn="ctr"/>
            <a:r>
              <a:rPr lang="en-US" sz="6600"/>
              <a:t>&amp;</a:t>
            </a:r>
          </a:p>
        </p:txBody>
      </p:sp>
    </p:spTree>
    <p:extLst>
      <p:ext uri="{BB962C8B-B14F-4D97-AF65-F5344CB8AC3E}">
        <p14:creationId xmlns:p14="http://schemas.microsoft.com/office/powerpoint/2010/main" val="2777968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3" y="807590"/>
            <a:ext cx="11940203"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02562" y="717860"/>
            <a:ext cx="10972800" cy="609600"/>
          </a:xfrm>
        </p:spPr>
        <p:txBody>
          <a:bodyPr>
            <a:normAutofit fontScale="90000"/>
          </a:bodyPr>
          <a:lstStyle/>
          <a:p>
            <a:r>
              <a:rPr lang="en-US" sz="4000" dirty="0" err="1" smtClean="0">
                <a:solidFill>
                  <a:srgbClr val="00B0F0"/>
                </a:solidFill>
              </a:rPr>
              <a:t>AdventureWorksLT</a:t>
            </a:r>
            <a:r>
              <a:rPr lang="en-US" sz="4000" dirty="0" smtClean="0">
                <a:solidFill>
                  <a:srgbClr val="00B0F0"/>
                </a:solidFill>
              </a:rPr>
              <a:t> Source</a:t>
            </a:r>
            <a:endParaRPr lang="en-US" sz="4000" dirty="0">
              <a:solidFill>
                <a:srgbClr val="00B0F0"/>
              </a:solidFill>
            </a:endParaRPr>
          </a:p>
        </p:txBody>
      </p:sp>
      <p:sp>
        <p:nvSpPr>
          <p:cNvPr id="12" name="Rectangle 11"/>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3" name="Picture 12" descr="Logo.png"/>
          <p:cNvPicPr>
            <a:picLocks noChangeAspect="1"/>
          </p:cNvPicPr>
          <p:nvPr/>
        </p:nvPicPr>
        <p:blipFill>
          <a:blip r:embed="rId3"/>
          <a:stretch>
            <a:fillRect/>
          </a:stretch>
        </p:blipFill>
        <p:spPr>
          <a:xfrm>
            <a:off x="551203" y="-12818"/>
            <a:ext cx="2281674" cy="750622"/>
          </a:xfrm>
          <a:prstGeom prst="rect">
            <a:avLst/>
          </a:prstGeom>
        </p:spPr>
      </p:pic>
      <p:sp>
        <p:nvSpPr>
          <p:cNvPr id="14" name="Rectangle 13"/>
          <p:cNvSpPr/>
          <p:nvPr/>
        </p:nvSpPr>
        <p:spPr>
          <a:xfrm>
            <a:off x="-25637" y="6370889"/>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4742915" y="6511895"/>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618" y="1327460"/>
            <a:ext cx="8066301" cy="5263212"/>
          </a:xfrm>
          <a:prstGeom prst="rect">
            <a:avLst/>
          </a:prstGeom>
        </p:spPr>
      </p:pic>
    </p:spTree>
    <p:extLst>
      <p:ext uri="{BB962C8B-B14F-4D97-AF65-F5344CB8AC3E}">
        <p14:creationId xmlns:p14="http://schemas.microsoft.com/office/powerpoint/2010/main" val="3626979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Step 1, Analyze </a:t>
            </a:r>
            <a:endParaRPr lang="en-US" sz="4000" dirty="0">
              <a:solidFill>
                <a:srgbClr val="00B0F0"/>
              </a:solidFill>
            </a:endParaRPr>
          </a:p>
        </p:txBody>
      </p:sp>
      <p:sp>
        <p:nvSpPr>
          <p:cNvPr id="3" name="Content Placeholder 2"/>
          <p:cNvSpPr>
            <a:spLocks noGrp="1"/>
          </p:cNvSpPr>
          <p:nvPr>
            <p:ph idx="1"/>
          </p:nvPr>
        </p:nvSpPr>
        <p:spPr>
          <a:xfrm>
            <a:off x="602562" y="1481283"/>
            <a:ext cx="10972800" cy="5017794"/>
          </a:xfrm>
        </p:spPr>
        <p:txBody>
          <a:bodyPr>
            <a:normAutofit fontScale="92500" lnSpcReduction="10000"/>
          </a:bodyPr>
          <a:lstStyle/>
          <a:p>
            <a:r>
              <a:rPr lang="en-AU" sz="2800" b="1" dirty="0"/>
              <a:t>Mark potential satellite tables</a:t>
            </a:r>
          </a:p>
          <a:p>
            <a:pPr lvl="1"/>
            <a:r>
              <a:rPr lang="en-AU" sz="2200" dirty="0" smtClean="0"/>
              <a:t>Every </a:t>
            </a:r>
            <a:r>
              <a:rPr lang="en-AU" sz="2200" dirty="0"/>
              <a:t>table on which there are no foreign keys referencing to and has only one foreign key with all the referencing columns also primary key columns and no other columns are part of primary key: is a candidate to become a satellite</a:t>
            </a:r>
            <a:r>
              <a:rPr lang="en-AU" sz="2200" dirty="0" smtClean="0"/>
              <a:t>.</a:t>
            </a:r>
          </a:p>
          <a:p>
            <a:r>
              <a:rPr lang="en-AU" sz="2800" b="1" dirty="0"/>
              <a:t>Mark as peg leg Links</a:t>
            </a:r>
          </a:p>
          <a:p>
            <a:pPr lvl="1"/>
            <a:r>
              <a:rPr lang="en-AU" sz="2200" dirty="0"/>
              <a:t>Every table on which there are no foreign keys referencing to and has only one foreign key with all the referencing columns also primary key columns but primary key is wider than the foreign key: is a candidate to become a peg leg link.</a:t>
            </a:r>
          </a:p>
          <a:p>
            <a:r>
              <a:rPr lang="en-AU" sz="2800" b="1" dirty="0"/>
              <a:t>Mark as links</a:t>
            </a:r>
          </a:p>
          <a:p>
            <a:pPr lvl="1"/>
            <a:r>
              <a:rPr lang="en-AU" sz="2200" dirty="0"/>
              <a:t>Every table on which there are no foreign keys referencing to and has more than one foreign key with all the referencing columns also primary key columns: is a candidate to become a link.</a:t>
            </a:r>
          </a:p>
          <a:p>
            <a:r>
              <a:rPr lang="en-AU" sz="2800" b="1" dirty="0"/>
              <a:t>Mark as hubs</a:t>
            </a:r>
          </a:p>
          <a:p>
            <a:pPr lvl="1"/>
            <a:r>
              <a:rPr lang="en-AU" sz="2200" dirty="0"/>
              <a:t>Every table which does not fit on any of the categories above is going to be a hub.</a:t>
            </a:r>
          </a:p>
          <a:p>
            <a:pPr lvl="1"/>
            <a:endParaRPr lang="en-AU" dirty="0"/>
          </a:p>
          <a:p>
            <a:pPr lvl="1"/>
            <a:endParaRPr lang="en-AU" sz="1550" dirty="0"/>
          </a:p>
          <a:p>
            <a:endParaRPr lang="en-US" sz="2000" dirty="0"/>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grpSp>
        <p:nvGrpSpPr>
          <p:cNvPr id="12" name="Group 11"/>
          <p:cNvGrpSpPr/>
          <p:nvPr/>
        </p:nvGrpSpPr>
        <p:grpSpPr>
          <a:xfrm>
            <a:off x="8886824" y="1956436"/>
            <a:ext cx="2488275" cy="2924527"/>
            <a:chOff x="8886824" y="1956436"/>
            <a:chExt cx="2488275" cy="2924527"/>
          </a:xfrm>
        </p:grpSpPr>
        <p:sp>
          <p:nvSpPr>
            <p:cNvPr id="18" name="Rounded Rectangle 17"/>
            <p:cNvSpPr/>
            <p:nvPr/>
          </p:nvSpPr>
          <p:spPr>
            <a:xfrm>
              <a:off x="8886824" y="4622488"/>
              <a:ext cx="2486026" cy="258475"/>
            </a:xfrm>
            <a:prstGeom prst="round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ounded Rectangle 19"/>
            <p:cNvSpPr/>
            <p:nvPr/>
          </p:nvSpPr>
          <p:spPr>
            <a:xfrm>
              <a:off x="8886824" y="3289462"/>
              <a:ext cx="2486026" cy="258475"/>
            </a:xfrm>
            <a:prstGeom prst="round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ounded Rectangle 20"/>
            <p:cNvSpPr/>
            <p:nvPr/>
          </p:nvSpPr>
          <p:spPr>
            <a:xfrm>
              <a:off x="8889073" y="1956436"/>
              <a:ext cx="2486026" cy="258475"/>
            </a:xfrm>
            <a:prstGeom prst="round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1" name="Group 10"/>
          <p:cNvGrpSpPr/>
          <p:nvPr/>
        </p:nvGrpSpPr>
        <p:grpSpPr>
          <a:xfrm>
            <a:off x="4730097" y="1949311"/>
            <a:ext cx="1704362" cy="2907891"/>
            <a:chOff x="4730097" y="1949311"/>
            <a:chExt cx="1704362" cy="2907891"/>
          </a:xfrm>
        </p:grpSpPr>
        <p:sp>
          <p:nvSpPr>
            <p:cNvPr id="27" name="Rounded Rectangle 26"/>
            <p:cNvSpPr/>
            <p:nvPr/>
          </p:nvSpPr>
          <p:spPr>
            <a:xfrm>
              <a:off x="4730097" y="1949311"/>
              <a:ext cx="1704362" cy="258475"/>
            </a:xfrm>
            <a:prstGeom prst="round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ounded Rectangle 27"/>
            <p:cNvSpPr/>
            <p:nvPr/>
          </p:nvSpPr>
          <p:spPr>
            <a:xfrm>
              <a:off x="4730097" y="3274019"/>
              <a:ext cx="1704362" cy="258475"/>
            </a:xfrm>
            <a:prstGeom prst="round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ounded Rectangle 28"/>
            <p:cNvSpPr/>
            <p:nvPr/>
          </p:nvSpPr>
          <p:spPr>
            <a:xfrm>
              <a:off x="4730097" y="4598727"/>
              <a:ext cx="1704362" cy="258475"/>
            </a:xfrm>
            <a:prstGeom prst="round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1" name="Group 30"/>
          <p:cNvGrpSpPr/>
          <p:nvPr/>
        </p:nvGrpSpPr>
        <p:grpSpPr>
          <a:xfrm>
            <a:off x="5368592" y="2239682"/>
            <a:ext cx="2737183" cy="2907891"/>
            <a:chOff x="5368592" y="2239682"/>
            <a:chExt cx="2737183" cy="2907891"/>
          </a:xfrm>
        </p:grpSpPr>
        <p:sp>
          <p:nvSpPr>
            <p:cNvPr id="22" name="Rounded Rectangle 21"/>
            <p:cNvSpPr/>
            <p:nvPr/>
          </p:nvSpPr>
          <p:spPr>
            <a:xfrm>
              <a:off x="5368593" y="2239682"/>
              <a:ext cx="2266367" cy="258475"/>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ounded Rectangle 22"/>
            <p:cNvSpPr/>
            <p:nvPr/>
          </p:nvSpPr>
          <p:spPr>
            <a:xfrm>
              <a:off x="5799555" y="4889098"/>
              <a:ext cx="2306220" cy="258475"/>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ounded Rectangle 29"/>
            <p:cNvSpPr/>
            <p:nvPr/>
          </p:nvSpPr>
          <p:spPr>
            <a:xfrm>
              <a:off x="5368592" y="3564390"/>
              <a:ext cx="2266367" cy="258475"/>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6" name="Group 35"/>
          <p:cNvGrpSpPr/>
          <p:nvPr/>
        </p:nvGrpSpPr>
        <p:grpSpPr>
          <a:xfrm>
            <a:off x="8105775" y="2498157"/>
            <a:ext cx="2162175" cy="1324708"/>
            <a:chOff x="8105775" y="2498157"/>
            <a:chExt cx="2162175" cy="1324708"/>
          </a:xfrm>
        </p:grpSpPr>
        <p:cxnSp>
          <p:nvCxnSpPr>
            <p:cNvPr id="33" name="Straight Connector 32"/>
            <p:cNvCxnSpPr/>
            <p:nvPr/>
          </p:nvCxnSpPr>
          <p:spPr>
            <a:xfrm>
              <a:off x="8105775" y="2498157"/>
              <a:ext cx="1905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8" name="Straight Connector 37"/>
            <p:cNvCxnSpPr/>
            <p:nvPr/>
          </p:nvCxnSpPr>
          <p:spPr>
            <a:xfrm>
              <a:off x="9391650" y="3822865"/>
              <a:ext cx="876300" cy="0"/>
            </a:xfrm>
            <a:prstGeom prst="line">
              <a:avLst/>
            </a:prstGeom>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405749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33" y="807590"/>
            <a:ext cx="11940203"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02562" y="717860"/>
            <a:ext cx="10972800" cy="609600"/>
          </a:xfrm>
        </p:spPr>
        <p:txBody>
          <a:bodyPr>
            <a:normAutofit fontScale="90000"/>
          </a:bodyPr>
          <a:lstStyle/>
          <a:p>
            <a:r>
              <a:rPr lang="en-US" sz="4000" dirty="0" err="1" smtClean="0">
                <a:solidFill>
                  <a:srgbClr val="00B0F0"/>
                </a:solidFill>
              </a:rPr>
              <a:t>AdventureWorksLT</a:t>
            </a:r>
            <a:r>
              <a:rPr lang="en-US" sz="4000" dirty="0" smtClean="0">
                <a:solidFill>
                  <a:srgbClr val="00B0F0"/>
                </a:solidFill>
              </a:rPr>
              <a:t> Post Analyze</a:t>
            </a:r>
            <a:endParaRPr lang="en-US" sz="4000" dirty="0">
              <a:solidFill>
                <a:srgbClr val="00B0F0"/>
              </a:solidFill>
            </a:endParaRPr>
          </a:p>
        </p:txBody>
      </p:sp>
      <p:sp>
        <p:nvSpPr>
          <p:cNvPr id="12" name="Rectangle 11"/>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3" name="Picture 12" descr="Logo.png"/>
          <p:cNvPicPr>
            <a:picLocks noChangeAspect="1"/>
          </p:cNvPicPr>
          <p:nvPr/>
        </p:nvPicPr>
        <p:blipFill>
          <a:blip r:embed="rId3"/>
          <a:stretch>
            <a:fillRect/>
          </a:stretch>
        </p:blipFill>
        <p:spPr>
          <a:xfrm>
            <a:off x="551203" y="-12818"/>
            <a:ext cx="2281674" cy="750622"/>
          </a:xfrm>
          <a:prstGeom prst="rect">
            <a:avLst/>
          </a:prstGeom>
        </p:spPr>
      </p:pic>
      <p:sp>
        <p:nvSpPr>
          <p:cNvPr id="14" name="Rectangle 13"/>
          <p:cNvSpPr/>
          <p:nvPr/>
        </p:nvSpPr>
        <p:spPr>
          <a:xfrm>
            <a:off x="-25637" y="6370889"/>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4742915" y="6511895"/>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075" y="1317342"/>
            <a:ext cx="7935040" cy="5194553"/>
          </a:xfrm>
          <a:prstGeom prst="rect">
            <a:avLst/>
          </a:prstGeom>
        </p:spPr>
      </p:pic>
    </p:spTree>
    <p:extLst>
      <p:ext uri="{BB962C8B-B14F-4D97-AF65-F5344CB8AC3E}">
        <p14:creationId xmlns:p14="http://schemas.microsoft.com/office/powerpoint/2010/main" val="1237762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5913" y="384175"/>
            <a:ext cx="11576458" cy="17135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61527" y="4332731"/>
            <a:ext cx="8236112" cy="664582"/>
          </a:xfrm>
        </p:spPr>
        <p:txBody>
          <a:bodyPr>
            <a:normAutofit/>
          </a:bodyPr>
          <a:lstStyle/>
          <a:p>
            <a:r>
              <a:rPr lang="en-US" sz="2800" dirty="0">
                <a:solidFill>
                  <a:srgbClr val="366092"/>
                </a:solidFill>
              </a:rPr>
              <a:t>Step 1, Analyze</a:t>
            </a:r>
          </a:p>
        </p:txBody>
      </p:sp>
      <p:sp>
        <p:nvSpPr>
          <p:cNvPr id="3" name="Text Placeholder 2"/>
          <p:cNvSpPr>
            <a:spLocks noGrp="1"/>
          </p:cNvSpPr>
          <p:nvPr>
            <p:ph type="body" idx="1"/>
          </p:nvPr>
        </p:nvSpPr>
        <p:spPr>
          <a:xfrm>
            <a:off x="962025" y="3766857"/>
            <a:ext cx="3776663" cy="746406"/>
          </a:xfrm>
        </p:spPr>
        <p:txBody>
          <a:bodyPr>
            <a:noAutofit/>
          </a:bodyPr>
          <a:lstStyle/>
          <a:p>
            <a:r>
              <a:rPr lang="en-US" sz="4400" dirty="0" smtClean="0">
                <a:solidFill>
                  <a:srgbClr val="366092"/>
                </a:solidFill>
              </a:rPr>
              <a:t>Demonstration</a:t>
            </a:r>
            <a:endParaRPr lang="en-US" sz="4400" dirty="0">
              <a:solidFill>
                <a:srgbClr val="366092"/>
              </a:solidFill>
            </a:endParaRPr>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17278" y="6486257"/>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10" name="Picture 9" descr="Mist.png"/>
          <p:cNvPicPr>
            <a:picLocks noChangeAspect="1"/>
          </p:cNvPicPr>
          <p:nvPr/>
        </p:nvPicPr>
        <p:blipFill>
          <a:blip r:embed="rId4"/>
          <a:stretch>
            <a:fillRect/>
          </a:stretch>
        </p:blipFill>
        <p:spPr>
          <a:xfrm>
            <a:off x="1128189" y="1600112"/>
            <a:ext cx="2743200" cy="801528"/>
          </a:xfrm>
          <a:prstGeom prst="rect">
            <a:avLst/>
          </a:prstGeom>
        </p:spPr>
      </p:pic>
      <p:pic>
        <p:nvPicPr>
          <p:cNvPr id="11" name="Picture 10" descr="Biml.png"/>
          <p:cNvPicPr>
            <a:picLocks noChangeAspect="1"/>
          </p:cNvPicPr>
          <p:nvPr/>
        </p:nvPicPr>
        <p:blipFill>
          <a:blip r:embed="rId5"/>
          <a:stretch>
            <a:fillRect/>
          </a:stretch>
        </p:blipFill>
        <p:spPr>
          <a:xfrm>
            <a:off x="5051167" y="1602349"/>
            <a:ext cx="2743200" cy="741521"/>
          </a:xfrm>
          <a:prstGeom prst="rect">
            <a:avLst/>
          </a:prstGeom>
        </p:spPr>
      </p:pic>
      <p:sp>
        <p:nvSpPr>
          <p:cNvPr id="14" name="TextBox 13"/>
          <p:cNvSpPr txBox="1"/>
          <p:nvPr/>
        </p:nvSpPr>
        <p:spPr>
          <a:xfrm>
            <a:off x="3038398" y="1448525"/>
            <a:ext cx="2743200" cy="1107996"/>
          </a:xfrm>
          <a:prstGeom prst="rect">
            <a:avLst/>
          </a:prstGeom>
        </p:spPr>
        <p:txBody>
          <a:bodyPr rtlCol="0">
            <a:spAutoFit/>
          </a:bodyPr>
          <a:lstStyle/>
          <a:p>
            <a:pPr algn="ctr"/>
            <a:r>
              <a:rPr lang="en-US" sz="6600"/>
              <a:t>&amp;</a:t>
            </a:r>
          </a:p>
        </p:txBody>
      </p:sp>
    </p:spTree>
    <p:extLst>
      <p:ext uri="{BB962C8B-B14F-4D97-AF65-F5344CB8AC3E}">
        <p14:creationId xmlns:p14="http://schemas.microsoft.com/office/powerpoint/2010/main" val="208406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a:solidFill>
                  <a:srgbClr val="00B0F0"/>
                </a:solidFill>
              </a:rPr>
              <a:t>Step 2, Review</a:t>
            </a:r>
          </a:p>
        </p:txBody>
      </p:sp>
      <p:sp>
        <p:nvSpPr>
          <p:cNvPr id="3" name="Content Placeholder 2"/>
          <p:cNvSpPr>
            <a:spLocks noGrp="1"/>
          </p:cNvSpPr>
          <p:nvPr>
            <p:ph idx="1"/>
          </p:nvPr>
        </p:nvSpPr>
        <p:spPr>
          <a:xfrm>
            <a:off x="602562" y="1481283"/>
            <a:ext cx="10972800" cy="5017794"/>
          </a:xfrm>
        </p:spPr>
        <p:txBody>
          <a:bodyPr>
            <a:normAutofit/>
          </a:bodyPr>
          <a:lstStyle/>
          <a:p>
            <a:r>
              <a:rPr lang="en-AU" sz="2400" dirty="0" smtClean="0"/>
              <a:t>The </a:t>
            </a:r>
            <a:r>
              <a:rPr lang="en-AU" sz="2400" dirty="0"/>
              <a:t>analyst might not be happy with all the decisions of the </a:t>
            </a:r>
            <a:r>
              <a:rPr lang="en-AU" sz="2400" dirty="0" err="1"/>
              <a:t>analyzer</a:t>
            </a:r>
            <a:r>
              <a:rPr lang="en-AU" sz="2400" dirty="0"/>
              <a:t> and can overrule that output but not every change is possible.</a:t>
            </a:r>
            <a:br>
              <a:rPr lang="en-AU" sz="2400" dirty="0"/>
            </a:br>
            <a:r>
              <a:rPr lang="en-AU" sz="2400" dirty="0"/>
              <a:t>Below is a list of possible changes.</a:t>
            </a:r>
          </a:p>
          <a:p>
            <a:r>
              <a:rPr lang="en-AU" sz="2400" b="1" dirty="0"/>
              <a:t>Satellite -&gt; Hub</a:t>
            </a:r>
            <a:r>
              <a:rPr lang="en-AU" sz="2400" dirty="0"/>
              <a:t> Every table marked as Satellite can very well be a Hub</a:t>
            </a:r>
          </a:p>
          <a:p>
            <a:r>
              <a:rPr lang="en-AU" sz="2400" b="1" dirty="0"/>
              <a:t>Peg leg Link -&gt; Multi-active satellite</a:t>
            </a:r>
            <a:r>
              <a:rPr lang="en-AU" sz="2400" dirty="0"/>
              <a:t> Every table marked as Peg leg link can be a Multi-active satellite</a:t>
            </a:r>
          </a:p>
          <a:p>
            <a:r>
              <a:rPr lang="en-AU" sz="2400" b="1" dirty="0"/>
              <a:t>Peg leg Link -&gt; Hub</a:t>
            </a:r>
            <a:r>
              <a:rPr lang="en-AU" sz="2400" dirty="0"/>
              <a:t> Every table marked as Peg leg link can be a Hub</a:t>
            </a:r>
          </a:p>
          <a:p>
            <a:r>
              <a:rPr lang="en-AU" sz="2400" b="1" dirty="0"/>
              <a:t>Link -&gt; Hub</a:t>
            </a:r>
            <a:r>
              <a:rPr lang="en-AU" sz="2400" dirty="0"/>
              <a:t> Every table marked as Link can also be a Hub</a:t>
            </a:r>
          </a:p>
          <a:p>
            <a:r>
              <a:rPr lang="en-AU" sz="2400" dirty="0"/>
              <a:t>In our sample model we are not going to apply and change on the result of the </a:t>
            </a:r>
            <a:r>
              <a:rPr lang="en-AU" sz="2400" dirty="0" err="1"/>
              <a:t>analyzer</a:t>
            </a:r>
            <a:r>
              <a:rPr lang="en-AU" sz="2400" dirty="0"/>
              <a:t>.</a:t>
            </a:r>
          </a:p>
          <a:p>
            <a:pPr lvl="1"/>
            <a:endParaRPr lang="en-AU" dirty="0"/>
          </a:p>
          <a:p>
            <a:pPr lvl="1"/>
            <a:endParaRPr lang="en-AU" sz="1550" dirty="0"/>
          </a:p>
          <a:p>
            <a:endParaRPr lang="en-US" sz="2000" dirty="0"/>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2416473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a:solidFill>
                  <a:srgbClr val="00B0F0"/>
                </a:solidFill>
              </a:rPr>
              <a:t>Step 3, Generate</a:t>
            </a:r>
          </a:p>
        </p:txBody>
      </p:sp>
      <p:sp>
        <p:nvSpPr>
          <p:cNvPr id="3" name="Content Placeholder 2"/>
          <p:cNvSpPr>
            <a:spLocks noGrp="1"/>
          </p:cNvSpPr>
          <p:nvPr>
            <p:ph idx="1"/>
          </p:nvPr>
        </p:nvSpPr>
        <p:spPr>
          <a:xfrm>
            <a:off x="602562" y="1481283"/>
            <a:ext cx="10972800" cy="5017794"/>
          </a:xfrm>
        </p:spPr>
        <p:txBody>
          <a:bodyPr>
            <a:normAutofit/>
          </a:bodyPr>
          <a:lstStyle/>
          <a:p>
            <a:r>
              <a:rPr lang="en-AU" dirty="0" smtClean="0"/>
              <a:t>Create a </a:t>
            </a:r>
            <a:r>
              <a:rPr lang="en-AU" dirty="0"/>
              <a:t>hub and a satellite for each table marked as hub</a:t>
            </a:r>
            <a:r>
              <a:rPr lang="en-AU" dirty="0" smtClean="0"/>
              <a:t>.</a:t>
            </a:r>
          </a:p>
          <a:p>
            <a:r>
              <a:rPr lang="en-AU" dirty="0"/>
              <a:t>Create links from relationships of tables marked as hubs</a:t>
            </a:r>
          </a:p>
          <a:p>
            <a:r>
              <a:rPr lang="en-AU" dirty="0"/>
              <a:t>Create links from tables marked as links</a:t>
            </a:r>
          </a:p>
          <a:p>
            <a:r>
              <a:rPr lang="en-AU" dirty="0"/>
              <a:t>Create satellites based on tables marked as satellites</a:t>
            </a:r>
          </a:p>
          <a:p>
            <a:pPr lvl="1"/>
            <a:endParaRPr lang="en-AU" dirty="0"/>
          </a:p>
          <a:p>
            <a:pPr lvl="1"/>
            <a:endParaRPr lang="en-AU" sz="1550" dirty="0"/>
          </a:p>
          <a:p>
            <a:endParaRPr lang="en-US" sz="2000" dirty="0"/>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2416272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1527" y="1486981"/>
            <a:ext cx="10231753" cy="4816165"/>
          </a:xfrm>
          <a:prstGeom prst="rect">
            <a:avLst/>
          </a:prstGeom>
        </p:spPr>
      </p:pic>
      <p:sp>
        <p:nvSpPr>
          <p:cNvPr id="4" name="Title 3"/>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Our Results</a:t>
            </a:r>
            <a:endParaRPr lang="en-US" sz="4000" dirty="0">
              <a:solidFill>
                <a:srgbClr val="00B0F0"/>
              </a:solidFill>
            </a:endParaRPr>
          </a:p>
        </p:txBody>
      </p:sp>
      <p:sp>
        <p:nvSpPr>
          <p:cNvPr id="5" name="Rectangle 4"/>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4"/>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704459" y="6473439"/>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1406529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a:solidFill>
                  <a:srgbClr val="00B0F0"/>
                </a:solidFill>
              </a:rPr>
              <a:t>Auto-generate a Data Vault Series</a:t>
            </a:r>
          </a:p>
        </p:txBody>
      </p:sp>
      <p:sp>
        <p:nvSpPr>
          <p:cNvPr id="3" name="Content Placeholder 2"/>
          <p:cNvSpPr>
            <a:spLocks noGrp="1"/>
          </p:cNvSpPr>
          <p:nvPr>
            <p:ph idx="1"/>
          </p:nvPr>
        </p:nvSpPr>
        <p:spPr>
          <a:xfrm>
            <a:off x="602562" y="1551075"/>
            <a:ext cx="10972800" cy="5351647"/>
          </a:xfrm>
        </p:spPr>
        <p:txBody>
          <a:bodyPr>
            <a:normAutofit/>
          </a:bodyPr>
          <a:lstStyle/>
          <a:p>
            <a:r>
              <a:rPr lang="en-US" sz="2000" dirty="0" smtClean="0"/>
              <a:t>Converting </a:t>
            </a:r>
            <a:r>
              <a:rPr lang="en-US" sz="2000" dirty="0"/>
              <a:t>AdventureWorksLT2012</a:t>
            </a:r>
          </a:p>
          <a:p>
            <a:pPr lvl="0"/>
            <a:r>
              <a:rPr lang="en-US" sz="2000" dirty="0"/>
              <a:t>Generating a Data Vault using an Offline Schema and Metadata Model.</a:t>
            </a:r>
          </a:p>
          <a:p>
            <a:pPr lvl="0"/>
            <a:r>
              <a:rPr lang="en-US" sz="2000" dirty="0"/>
              <a:t>Populating the Data Vault Staging environment using BIML.</a:t>
            </a:r>
          </a:p>
          <a:p>
            <a:pPr lvl="0"/>
            <a:r>
              <a:rPr lang="en-US" sz="2000" dirty="0"/>
              <a:t>Populating the Historical Staging environment using BIML.</a:t>
            </a:r>
          </a:p>
          <a:p>
            <a:pPr lvl="0"/>
            <a:r>
              <a:rPr lang="en-US" sz="2000" dirty="0"/>
              <a:t>Populating Hubs using BIML.</a:t>
            </a:r>
          </a:p>
          <a:p>
            <a:pPr lvl="0"/>
            <a:r>
              <a:rPr lang="en-US" sz="2000" dirty="0"/>
              <a:t>Populating Satellites using BIML. </a:t>
            </a:r>
          </a:p>
          <a:p>
            <a:pPr lvl="0"/>
            <a:r>
              <a:rPr lang="en-US" sz="2000" dirty="0"/>
              <a:t>Populating Links using BIML.</a:t>
            </a:r>
          </a:p>
          <a:p>
            <a:pPr lvl="0"/>
            <a:r>
              <a:rPr lang="en-US" sz="2000" dirty="0"/>
              <a:t>Populating Reference Tables using BIML.</a:t>
            </a:r>
          </a:p>
          <a:p>
            <a:pPr lvl="0"/>
            <a:r>
              <a:rPr lang="en-US" sz="2000" dirty="0"/>
              <a:t>Translate Raw DV into Business DV using BIML</a:t>
            </a:r>
          </a:p>
          <a:p>
            <a:pPr lvl="0"/>
            <a:r>
              <a:rPr lang="en-US" sz="2000" dirty="0"/>
              <a:t>Generate a Star Schema from DW using BIML</a:t>
            </a:r>
          </a:p>
          <a:p>
            <a:pPr lvl="0"/>
            <a:r>
              <a:rPr lang="en-US" sz="2000" dirty="0"/>
              <a:t>Generate OLAP Cube from Star Schema using BIML</a:t>
            </a:r>
          </a:p>
          <a:p>
            <a:pPr lvl="0"/>
            <a:r>
              <a:rPr lang="en-US" sz="2000" dirty="0"/>
              <a:t>Generate Tabular Cube from Star Schema using </a:t>
            </a:r>
            <a:r>
              <a:rPr lang="en-US" sz="2000" dirty="0" smtClean="0"/>
              <a:t>BIML</a:t>
            </a:r>
            <a:endParaRPr lang="en-US" sz="2000" dirty="0"/>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4166404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5913" y="384175"/>
            <a:ext cx="11576458" cy="17135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61527" y="4332731"/>
            <a:ext cx="8236112" cy="664582"/>
          </a:xfrm>
        </p:spPr>
        <p:txBody>
          <a:bodyPr>
            <a:normAutofit/>
          </a:bodyPr>
          <a:lstStyle/>
          <a:p>
            <a:r>
              <a:rPr lang="en-US" sz="2800" dirty="0" smtClean="0">
                <a:solidFill>
                  <a:srgbClr val="366092"/>
                </a:solidFill>
              </a:rPr>
              <a:t>Step 3, </a:t>
            </a:r>
            <a:r>
              <a:rPr lang="en-US" sz="2800" dirty="0" smtClean="0">
                <a:solidFill>
                  <a:srgbClr val="366092"/>
                </a:solidFill>
              </a:rPr>
              <a:t>Generate MODEL</a:t>
            </a:r>
            <a:endParaRPr lang="en-US" sz="2800" dirty="0">
              <a:solidFill>
                <a:srgbClr val="366092"/>
              </a:solidFill>
            </a:endParaRPr>
          </a:p>
        </p:txBody>
      </p:sp>
      <p:sp>
        <p:nvSpPr>
          <p:cNvPr id="3" name="Text Placeholder 2"/>
          <p:cNvSpPr>
            <a:spLocks noGrp="1"/>
          </p:cNvSpPr>
          <p:nvPr>
            <p:ph type="body" idx="1"/>
          </p:nvPr>
        </p:nvSpPr>
        <p:spPr>
          <a:xfrm>
            <a:off x="962025" y="3766857"/>
            <a:ext cx="3776663" cy="746406"/>
          </a:xfrm>
        </p:spPr>
        <p:txBody>
          <a:bodyPr>
            <a:noAutofit/>
          </a:bodyPr>
          <a:lstStyle/>
          <a:p>
            <a:r>
              <a:rPr lang="en-US" sz="4400" dirty="0" smtClean="0">
                <a:solidFill>
                  <a:srgbClr val="366092"/>
                </a:solidFill>
              </a:rPr>
              <a:t>Demonstration</a:t>
            </a:r>
            <a:endParaRPr lang="en-US" sz="4400" dirty="0">
              <a:solidFill>
                <a:srgbClr val="366092"/>
              </a:solidFill>
            </a:endParaRPr>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17278" y="6486257"/>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10" name="Picture 9" descr="Mist.png"/>
          <p:cNvPicPr>
            <a:picLocks noChangeAspect="1"/>
          </p:cNvPicPr>
          <p:nvPr/>
        </p:nvPicPr>
        <p:blipFill>
          <a:blip r:embed="rId4"/>
          <a:stretch>
            <a:fillRect/>
          </a:stretch>
        </p:blipFill>
        <p:spPr>
          <a:xfrm>
            <a:off x="1128189" y="1600112"/>
            <a:ext cx="2743200" cy="801528"/>
          </a:xfrm>
          <a:prstGeom prst="rect">
            <a:avLst/>
          </a:prstGeom>
        </p:spPr>
      </p:pic>
      <p:pic>
        <p:nvPicPr>
          <p:cNvPr id="11" name="Picture 10" descr="Biml.png"/>
          <p:cNvPicPr>
            <a:picLocks noChangeAspect="1"/>
          </p:cNvPicPr>
          <p:nvPr/>
        </p:nvPicPr>
        <p:blipFill>
          <a:blip r:embed="rId5"/>
          <a:stretch>
            <a:fillRect/>
          </a:stretch>
        </p:blipFill>
        <p:spPr>
          <a:xfrm>
            <a:off x="5051167" y="1602349"/>
            <a:ext cx="2743200" cy="741521"/>
          </a:xfrm>
          <a:prstGeom prst="rect">
            <a:avLst/>
          </a:prstGeom>
        </p:spPr>
      </p:pic>
      <p:sp>
        <p:nvSpPr>
          <p:cNvPr id="14" name="TextBox 13"/>
          <p:cNvSpPr txBox="1"/>
          <p:nvPr/>
        </p:nvSpPr>
        <p:spPr>
          <a:xfrm>
            <a:off x="3038398" y="1448525"/>
            <a:ext cx="2743200" cy="1107996"/>
          </a:xfrm>
          <a:prstGeom prst="rect">
            <a:avLst/>
          </a:prstGeom>
        </p:spPr>
        <p:txBody>
          <a:bodyPr rtlCol="0">
            <a:spAutoFit/>
          </a:bodyPr>
          <a:lstStyle/>
          <a:p>
            <a:pPr algn="ctr"/>
            <a:r>
              <a:rPr lang="en-US" sz="6600"/>
              <a:t>&amp;</a:t>
            </a:r>
          </a:p>
        </p:txBody>
      </p:sp>
    </p:spTree>
    <p:extLst>
      <p:ext uri="{BB962C8B-B14F-4D97-AF65-F5344CB8AC3E}">
        <p14:creationId xmlns:p14="http://schemas.microsoft.com/office/powerpoint/2010/main" val="1191076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5913" y="384175"/>
            <a:ext cx="11576458" cy="17135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61527" y="4332731"/>
            <a:ext cx="8236112" cy="664582"/>
          </a:xfrm>
        </p:spPr>
        <p:txBody>
          <a:bodyPr>
            <a:normAutofit/>
          </a:bodyPr>
          <a:lstStyle/>
          <a:p>
            <a:r>
              <a:rPr lang="en-US" sz="2800" dirty="0" err="1">
                <a:solidFill>
                  <a:srgbClr val="366092"/>
                </a:solidFill>
              </a:rPr>
              <a:t>STEp</a:t>
            </a:r>
            <a:r>
              <a:rPr lang="en-US" sz="2800" dirty="0">
                <a:solidFill>
                  <a:srgbClr val="366092"/>
                </a:solidFill>
              </a:rPr>
              <a:t> 4, QUICK PREVIEW of PACKAGE GENERATION</a:t>
            </a:r>
            <a:endParaRPr lang="en-US" sz="2800" dirty="0">
              <a:solidFill>
                <a:srgbClr val="366092"/>
              </a:solidFill>
            </a:endParaRPr>
          </a:p>
        </p:txBody>
      </p:sp>
      <p:sp>
        <p:nvSpPr>
          <p:cNvPr id="3" name="Text Placeholder 2"/>
          <p:cNvSpPr>
            <a:spLocks noGrp="1"/>
          </p:cNvSpPr>
          <p:nvPr>
            <p:ph type="body" idx="1"/>
          </p:nvPr>
        </p:nvSpPr>
        <p:spPr>
          <a:xfrm>
            <a:off x="962025" y="3766857"/>
            <a:ext cx="3776663" cy="746406"/>
          </a:xfrm>
        </p:spPr>
        <p:txBody>
          <a:bodyPr>
            <a:noAutofit/>
          </a:bodyPr>
          <a:lstStyle/>
          <a:p>
            <a:r>
              <a:rPr lang="en-US" sz="4400" dirty="0" smtClean="0">
                <a:solidFill>
                  <a:srgbClr val="366092"/>
                </a:solidFill>
              </a:rPr>
              <a:t>Demonstration</a:t>
            </a:r>
            <a:endParaRPr lang="en-US" sz="4400" dirty="0">
              <a:solidFill>
                <a:srgbClr val="366092"/>
              </a:solidFill>
            </a:endParaRPr>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4" descr="Logo.png"/>
          <p:cNvPicPr>
            <a:picLocks noChangeAspect="1"/>
          </p:cNvPicPr>
          <p:nvPr/>
        </p:nvPicPr>
        <p:blipFill>
          <a:blip r:embed="rId3"/>
          <a:stretch>
            <a:fillRect/>
          </a:stretch>
        </p:blipFill>
        <p:spPr>
          <a:xfrm>
            <a:off x="551203" y="-12818"/>
            <a:ext cx="2281674" cy="750622"/>
          </a:xfrm>
          <a:prstGeom prst="rect">
            <a:avLst/>
          </a:prstGeom>
        </p:spPr>
      </p:pic>
      <p:sp>
        <p:nvSpPr>
          <p:cNvPr id="6" name="Rectangle 5"/>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717278" y="6486257"/>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10" name="Picture 9" descr="Mist.png"/>
          <p:cNvPicPr>
            <a:picLocks noChangeAspect="1"/>
          </p:cNvPicPr>
          <p:nvPr/>
        </p:nvPicPr>
        <p:blipFill>
          <a:blip r:embed="rId4"/>
          <a:stretch>
            <a:fillRect/>
          </a:stretch>
        </p:blipFill>
        <p:spPr>
          <a:xfrm>
            <a:off x="1128189" y="1600112"/>
            <a:ext cx="2743200" cy="801528"/>
          </a:xfrm>
          <a:prstGeom prst="rect">
            <a:avLst/>
          </a:prstGeom>
        </p:spPr>
      </p:pic>
      <p:pic>
        <p:nvPicPr>
          <p:cNvPr id="11" name="Picture 10" descr="Biml.png"/>
          <p:cNvPicPr>
            <a:picLocks noChangeAspect="1"/>
          </p:cNvPicPr>
          <p:nvPr/>
        </p:nvPicPr>
        <p:blipFill>
          <a:blip r:embed="rId5"/>
          <a:stretch>
            <a:fillRect/>
          </a:stretch>
        </p:blipFill>
        <p:spPr>
          <a:xfrm>
            <a:off x="5051167" y="1602349"/>
            <a:ext cx="2743200" cy="741521"/>
          </a:xfrm>
          <a:prstGeom prst="rect">
            <a:avLst/>
          </a:prstGeom>
        </p:spPr>
      </p:pic>
      <p:sp>
        <p:nvSpPr>
          <p:cNvPr id="14" name="TextBox 13"/>
          <p:cNvSpPr txBox="1"/>
          <p:nvPr/>
        </p:nvSpPr>
        <p:spPr>
          <a:xfrm>
            <a:off x="3038398" y="1448525"/>
            <a:ext cx="2743200" cy="1107996"/>
          </a:xfrm>
          <a:prstGeom prst="rect">
            <a:avLst/>
          </a:prstGeom>
        </p:spPr>
        <p:txBody>
          <a:bodyPr rtlCol="0">
            <a:spAutoFit/>
          </a:bodyPr>
          <a:lstStyle/>
          <a:p>
            <a:pPr algn="ctr"/>
            <a:r>
              <a:rPr lang="en-US" sz="6600"/>
              <a:t>&amp;</a:t>
            </a:r>
          </a:p>
        </p:txBody>
      </p:sp>
    </p:spTree>
    <p:extLst>
      <p:ext uri="{BB962C8B-B14F-4D97-AF65-F5344CB8AC3E}">
        <p14:creationId xmlns:p14="http://schemas.microsoft.com/office/powerpoint/2010/main" val="3027957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half" idx="1"/>
          </p:nvPr>
        </p:nvSpPr>
        <p:spPr>
          <a:xfrm>
            <a:off x="602562" y="1358794"/>
            <a:ext cx="10972800" cy="5435114"/>
          </a:xfrm>
        </p:spPr>
        <p:txBody>
          <a:bodyPr>
            <a:normAutofit fontScale="62500" lnSpcReduction="20000"/>
          </a:bodyPr>
          <a:lstStyle/>
          <a:p>
            <a:r>
              <a:rPr lang="en-US" sz="3100" dirty="0" smtClean="0"/>
              <a:t>Twitter</a:t>
            </a:r>
          </a:p>
          <a:p>
            <a:pPr lvl="1"/>
            <a:r>
              <a:rPr lang="en-US" sz="2800" dirty="0"/>
              <a:t>@</a:t>
            </a:r>
            <a:r>
              <a:rPr lang="en-US" sz="2800" dirty="0" err="1" smtClean="0"/>
              <a:t>BimlScript</a:t>
            </a:r>
            <a:endParaRPr lang="en-US" sz="2800" dirty="0" smtClean="0"/>
          </a:p>
          <a:p>
            <a:pPr lvl="1"/>
            <a:r>
              <a:rPr lang="en-US" sz="2800" dirty="0" smtClean="0"/>
              <a:t>@</a:t>
            </a:r>
            <a:r>
              <a:rPr lang="en-US" sz="2800" dirty="0" err="1" smtClean="0"/>
              <a:t>BimlDownunder</a:t>
            </a:r>
            <a:endParaRPr lang="en-US" sz="2800" dirty="0" smtClean="0"/>
          </a:p>
          <a:p>
            <a:endParaRPr lang="en-US" sz="2200" dirty="0"/>
          </a:p>
          <a:p>
            <a:r>
              <a:rPr lang="en-US" sz="3200" dirty="0"/>
              <a:t>LinkedIn Biml User </a:t>
            </a:r>
            <a:r>
              <a:rPr lang="en-US" sz="3200" dirty="0" smtClean="0"/>
              <a:t>Group </a:t>
            </a:r>
            <a:endParaRPr lang="en-US" sz="3200" dirty="0"/>
          </a:p>
          <a:p>
            <a:pPr lvl="1"/>
            <a:r>
              <a:rPr lang="en-US" dirty="0" smtClean="0">
                <a:hlinkClick r:id="rId3"/>
              </a:rPr>
              <a:t>http://www.linkedin.com/groups?home=&amp;gid=4640985&amp;trk=anet_ug_hm</a:t>
            </a:r>
            <a:endParaRPr lang="en-US" dirty="0" smtClean="0"/>
          </a:p>
          <a:p>
            <a:pPr lvl="1"/>
            <a:r>
              <a:rPr lang="en-US" dirty="0">
                <a:hlinkClick r:id="rId4"/>
              </a:rPr>
              <a:t>https://www.linkedin.com/groups/BIML-User-Group-Denmark-8133770?gid=8133770</a:t>
            </a:r>
            <a:endParaRPr lang="en-US" dirty="0"/>
          </a:p>
          <a:p>
            <a:pPr lvl="1"/>
            <a:r>
              <a:rPr lang="en-US" dirty="0" smtClean="0">
                <a:hlinkClick r:id="rId5"/>
              </a:rPr>
              <a:t>http</a:t>
            </a:r>
            <a:r>
              <a:rPr lang="en-US" dirty="0">
                <a:hlinkClick r:id="rId5"/>
              </a:rPr>
              <a:t>://www.linkedin.com/groups/Biml-User-Group-Australia-5190127?home=&amp;</a:t>
            </a:r>
            <a:r>
              <a:rPr lang="en-US" dirty="0" smtClean="0">
                <a:hlinkClick r:id="rId5"/>
              </a:rPr>
              <a:t>gid=5190127</a:t>
            </a:r>
            <a:endParaRPr lang="en-US" dirty="0" smtClean="0"/>
          </a:p>
          <a:p>
            <a:pPr marL="0" indent="0">
              <a:buNone/>
            </a:pPr>
            <a:endParaRPr lang="en-US" sz="2200" dirty="0" smtClean="0"/>
          </a:p>
          <a:p>
            <a:r>
              <a:rPr lang="en-US" sz="3100" dirty="0" err="1" smtClean="0"/>
              <a:t>Varigence</a:t>
            </a:r>
            <a:r>
              <a:rPr lang="en-US" sz="3100" dirty="0" smtClean="0"/>
              <a:t> Mist</a:t>
            </a:r>
            <a:endParaRPr lang="en-US" dirty="0"/>
          </a:p>
          <a:p>
            <a:pPr lvl="1"/>
            <a:r>
              <a:rPr lang="en-US" dirty="0" smtClean="0">
                <a:solidFill>
                  <a:schemeClr val="tx2"/>
                </a:solidFill>
                <a:hlinkClick r:id="rId6"/>
              </a:rPr>
              <a:t>http://www.varigence.com/mist</a:t>
            </a:r>
            <a:endParaRPr lang="en-US" dirty="0">
              <a:solidFill>
                <a:schemeClr val="tx2"/>
              </a:solidFill>
            </a:endParaRPr>
          </a:p>
          <a:p>
            <a:pPr marL="457196" lvl="1" indent="0">
              <a:buNone/>
            </a:pPr>
            <a:endParaRPr lang="en-US" dirty="0" smtClean="0">
              <a:solidFill>
                <a:schemeClr val="tx2"/>
              </a:solidFill>
            </a:endParaRPr>
          </a:p>
          <a:p>
            <a:r>
              <a:rPr lang="en-US" sz="3100" dirty="0" err="1" smtClean="0"/>
              <a:t>BimlScript</a:t>
            </a:r>
            <a:endParaRPr lang="en-US" dirty="0"/>
          </a:p>
          <a:p>
            <a:pPr lvl="1"/>
            <a:r>
              <a:rPr lang="en-US" dirty="0">
                <a:solidFill>
                  <a:schemeClr val="tx2"/>
                </a:solidFill>
                <a:hlinkClick r:id="rId7"/>
              </a:rPr>
              <a:t>http://</a:t>
            </a:r>
            <a:r>
              <a:rPr lang="en-US" dirty="0" smtClean="0">
                <a:solidFill>
                  <a:schemeClr val="tx2"/>
                </a:solidFill>
                <a:hlinkClick r:id="rId7"/>
              </a:rPr>
              <a:t>www.bimlscript.com</a:t>
            </a:r>
            <a:endParaRPr lang="en-US" dirty="0" smtClean="0">
              <a:solidFill>
                <a:schemeClr val="tx2"/>
              </a:solidFill>
            </a:endParaRPr>
          </a:p>
          <a:p>
            <a:pPr marL="457196" lvl="1" indent="0">
              <a:buNone/>
            </a:pPr>
            <a:endParaRPr lang="en-US" sz="2200" dirty="0" smtClean="0"/>
          </a:p>
          <a:p>
            <a:r>
              <a:rPr lang="en-US" sz="3100" dirty="0" err="1" smtClean="0"/>
              <a:t>CodePlex</a:t>
            </a:r>
            <a:r>
              <a:rPr lang="en-US" dirty="0" smtClean="0"/>
              <a:t> </a:t>
            </a:r>
          </a:p>
          <a:p>
            <a:pPr lvl="1"/>
            <a:r>
              <a:rPr lang="en-US" dirty="0" smtClean="0">
                <a:solidFill>
                  <a:schemeClr val="tx2"/>
                </a:solidFill>
                <a:hlinkClick r:id="rId8"/>
              </a:rPr>
              <a:t>http://bidshelper.codeplex.com/</a:t>
            </a:r>
            <a:endParaRPr lang="en-US" dirty="0" smtClean="0">
              <a:solidFill>
                <a:schemeClr val="tx2"/>
              </a:solidFill>
            </a:endParaRPr>
          </a:p>
          <a:p>
            <a:endParaRPr lang="en-US" sz="2200" dirty="0" smtClean="0"/>
          </a:p>
          <a:p>
            <a:r>
              <a:rPr lang="en-US" sz="3100" dirty="0" err="1" smtClean="0"/>
              <a:t>Biml</a:t>
            </a:r>
            <a:r>
              <a:rPr lang="en-US" sz="3100" dirty="0" smtClean="0"/>
              <a:t> Documentation</a:t>
            </a:r>
          </a:p>
          <a:p>
            <a:pPr lvl="1"/>
            <a:r>
              <a:rPr lang="en-US" dirty="0" smtClean="0">
                <a:solidFill>
                  <a:schemeClr val="tx2"/>
                </a:solidFill>
                <a:hlinkClick r:id="rId9"/>
              </a:rPr>
              <a:t>http://www.varigence.com/documentation/biml/</a:t>
            </a:r>
            <a:endParaRPr lang="en-US" dirty="0" smtClean="0">
              <a:solidFill>
                <a:schemeClr val="tx2"/>
              </a:solidFill>
            </a:endParaRPr>
          </a:p>
          <a:p>
            <a:pPr lvl="1"/>
            <a:endParaRPr lang="en-US" sz="2300" dirty="0">
              <a:solidFill>
                <a:schemeClr val="tx2"/>
              </a:solidFill>
            </a:endParaRPr>
          </a:p>
        </p:txBody>
      </p:sp>
      <p:sp>
        <p:nvSpPr>
          <p:cNvPr id="5" name="Title 5"/>
          <p:cNvSpPr>
            <a:spLocks noGrp="1"/>
          </p:cNvSpPr>
          <p:nvPr>
            <p:ph type="title"/>
          </p:nvPr>
        </p:nvSpPr>
        <p:spPr>
          <a:xfrm>
            <a:off x="423079" y="730678"/>
            <a:ext cx="10972800" cy="609600"/>
          </a:xfrm>
        </p:spPr>
        <p:txBody>
          <a:bodyPr>
            <a:normAutofit/>
          </a:bodyPr>
          <a:lstStyle/>
          <a:p>
            <a:pPr algn="l"/>
            <a:r>
              <a:rPr lang="en-GB" sz="3200" dirty="0" err="1" smtClean="0">
                <a:solidFill>
                  <a:srgbClr val="00B0F0"/>
                </a:solidFill>
              </a:rPr>
              <a:t>Biml</a:t>
            </a:r>
            <a:r>
              <a:rPr lang="en-GB" sz="3200" dirty="0" smtClean="0">
                <a:solidFill>
                  <a:srgbClr val="00B0F0"/>
                </a:solidFill>
              </a:rPr>
              <a:t> Resources</a:t>
            </a:r>
            <a:endParaRPr lang="en-US" sz="3200" dirty="0">
              <a:solidFill>
                <a:srgbClr val="00B0F0"/>
              </a:solidFill>
            </a:endParaRPr>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10"/>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4691641" y="6460620"/>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1493786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half" idx="1"/>
          </p:nvPr>
        </p:nvSpPr>
        <p:spPr>
          <a:xfrm>
            <a:off x="602562" y="1474162"/>
            <a:ext cx="10972800" cy="5435114"/>
          </a:xfrm>
        </p:spPr>
        <p:txBody>
          <a:bodyPr>
            <a:normAutofit/>
          </a:bodyPr>
          <a:lstStyle/>
          <a:p>
            <a:r>
              <a:rPr lang="en-US" sz="2400" dirty="0" smtClean="0"/>
              <a:t>Dan </a:t>
            </a:r>
            <a:r>
              <a:rPr lang="en-US" sz="2400" dirty="0" err="1" smtClean="0"/>
              <a:t>Linstedt</a:t>
            </a:r>
            <a:endParaRPr lang="en-US" sz="2400" dirty="0" smtClean="0"/>
          </a:p>
          <a:p>
            <a:pPr lvl="1"/>
            <a:r>
              <a:rPr lang="en-US" sz="2400" dirty="0" smtClean="0">
                <a:solidFill>
                  <a:schemeClr val="tx2"/>
                </a:solidFill>
                <a:hlinkClick r:id="rId3"/>
              </a:rPr>
              <a:t>http://www.danlinstedt.com</a:t>
            </a:r>
            <a:endParaRPr lang="en-US" sz="2400" dirty="0">
              <a:solidFill>
                <a:schemeClr val="tx2"/>
              </a:solidFill>
            </a:endParaRPr>
          </a:p>
          <a:p>
            <a:pPr lvl="1"/>
            <a:r>
              <a:rPr lang="en-US" sz="2400" dirty="0" smtClean="0">
                <a:solidFill>
                  <a:schemeClr val="tx2"/>
                </a:solidFill>
                <a:hlinkClick r:id="rId4"/>
              </a:rPr>
              <a:t>http://www.learndatavault.com</a:t>
            </a:r>
            <a:endParaRPr lang="en-US" sz="2400" dirty="0" smtClean="0">
              <a:solidFill>
                <a:schemeClr val="tx2"/>
              </a:solidFill>
            </a:endParaRPr>
          </a:p>
          <a:p>
            <a:pPr lvl="1"/>
            <a:r>
              <a:rPr lang="en-US" sz="2400" dirty="0">
                <a:solidFill>
                  <a:schemeClr val="tx2"/>
                </a:solidFill>
              </a:rPr>
              <a:t>@</a:t>
            </a:r>
            <a:r>
              <a:rPr lang="en-US" sz="2400" dirty="0" err="1">
                <a:solidFill>
                  <a:schemeClr val="tx2"/>
                </a:solidFill>
              </a:rPr>
              <a:t>dlinstedt</a:t>
            </a:r>
            <a:endParaRPr lang="en-US" sz="2400" dirty="0">
              <a:solidFill>
                <a:schemeClr val="tx2"/>
              </a:solidFill>
            </a:endParaRPr>
          </a:p>
          <a:p>
            <a:pPr lvl="1"/>
            <a:r>
              <a:rPr lang="en-US" sz="2400" dirty="0" smtClean="0">
                <a:solidFill>
                  <a:schemeClr val="tx2"/>
                </a:solidFill>
                <a:hlinkClick r:id="rId5"/>
              </a:rPr>
              <a:t>Book - "Super Charge Your Data Warehouse"</a:t>
            </a:r>
            <a:endParaRPr lang="en-US" sz="2400" dirty="0" smtClean="0">
              <a:solidFill>
                <a:schemeClr val="tx2"/>
              </a:solidFill>
            </a:endParaRPr>
          </a:p>
          <a:p>
            <a:r>
              <a:rPr lang="en-US" sz="2400" dirty="0" smtClean="0">
                <a:solidFill>
                  <a:schemeClr val="tx2"/>
                </a:solidFill>
              </a:rPr>
              <a:t>Hans Hultgren</a:t>
            </a:r>
          </a:p>
          <a:p>
            <a:pPr lvl="1"/>
            <a:r>
              <a:rPr lang="en-US" sz="2400" dirty="0" smtClean="0">
                <a:solidFill>
                  <a:schemeClr val="tx2"/>
                </a:solidFill>
                <a:hlinkClick r:id="rId6"/>
              </a:rPr>
              <a:t>http</a:t>
            </a:r>
            <a:r>
              <a:rPr lang="en-US" sz="2400" dirty="0">
                <a:solidFill>
                  <a:schemeClr val="tx2"/>
                </a:solidFill>
                <a:hlinkClick r:id="rId6"/>
              </a:rPr>
              <a:t>://</a:t>
            </a:r>
            <a:r>
              <a:rPr lang="en-US" sz="2400" dirty="0" smtClean="0">
                <a:solidFill>
                  <a:schemeClr val="tx2"/>
                </a:solidFill>
                <a:hlinkClick r:id="rId6"/>
              </a:rPr>
              <a:t>www.geneseeacademy.com</a:t>
            </a:r>
            <a:endParaRPr lang="en-US" sz="2400" dirty="0" smtClean="0">
              <a:solidFill>
                <a:schemeClr val="tx2"/>
              </a:solidFill>
            </a:endParaRPr>
          </a:p>
          <a:p>
            <a:pPr lvl="1"/>
            <a:r>
              <a:rPr lang="en-US" sz="2400" dirty="0" smtClean="0">
                <a:solidFill>
                  <a:schemeClr val="tx2"/>
                </a:solidFill>
              </a:rPr>
              <a:t>@</a:t>
            </a:r>
            <a:r>
              <a:rPr lang="en-US" sz="2400" dirty="0" err="1" smtClean="0">
                <a:solidFill>
                  <a:schemeClr val="tx2"/>
                </a:solidFill>
              </a:rPr>
              <a:t>gohansgo</a:t>
            </a:r>
            <a:endParaRPr lang="en-US" sz="2400" dirty="0" smtClean="0">
              <a:solidFill>
                <a:schemeClr val="tx2"/>
              </a:solidFill>
            </a:endParaRPr>
          </a:p>
          <a:p>
            <a:pPr lvl="1"/>
            <a:r>
              <a:rPr lang="en-US" sz="2400" dirty="0" smtClean="0">
                <a:solidFill>
                  <a:schemeClr val="tx2"/>
                </a:solidFill>
                <a:hlinkClick r:id="rId7"/>
              </a:rPr>
              <a:t>Book - "Modeling The Agile Data Warehouse with Data Vault"</a:t>
            </a:r>
            <a:endParaRPr lang="en-US" sz="2400" dirty="0">
              <a:solidFill>
                <a:schemeClr val="tx2"/>
              </a:solidFill>
            </a:endParaRPr>
          </a:p>
          <a:p>
            <a:r>
              <a:rPr lang="en-US" sz="2400" dirty="0" smtClean="0">
                <a:solidFill>
                  <a:schemeClr val="tx2"/>
                </a:solidFill>
                <a:hlinkClick r:id="rId8"/>
              </a:rPr>
              <a:t>http</a:t>
            </a:r>
            <a:r>
              <a:rPr lang="en-US" sz="2400" dirty="0">
                <a:solidFill>
                  <a:schemeClr val="tx2"/>
                </a:solidFill>
                <a:hlinkClick r:id="rId8"/>
              </a:rPr>
              <a:t>://</a:t>
            </a:r>
            <a:r>
              <a:rPr lang="en-US" sz="2400" dirty="0" smtClean="0">
                <a:solidFill>
                  <a:schemeClr val="tx2"/>
                </a:solidFill>
                <a:hlinkClick r:id="rId8"/>
              </a:rPr>
              <a:t>www.dwhautomation.org/data-warehouse-generation-algorithm-explained</a:t>
            </a:r>
            <a:endParaRPr lang="en-US" sz="2400" dirty="0">
              <a:solidFill>
                <a:schemeClr val="tx2"/>
              </a:solidFill>
            </a:endParaRPr>
          </a:p>
          <a:p>
            <a:pPr marL="0" indent="0">
              <a:buNone/>
            </a:pPr>
            <a:endParaRPr lang="en-US" dirty="0" smtClean="0">
              <a:solidFill>
                <a:schemeClr val="tx2"/>
              </a:solidFill>
            </a:endParaRPr>
          </a:p>
        </p:txBody>
      </p:sp>
      <p:sp>
        <p:nvSpPr>
          <p:cNvPr id="4" name="Rectangle 3"/>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9"/>
          <a:stretch>
            <a:fillRect/>
          </a:stretch>
        </p:blipFill>
        <p:spPr>
          <a:xfrm>
            <a:off x="551203" y="-12818"/>
            <a:ext cx="2281674" cy="750622"/>
          </a:xfrm>
          <a:prstGeom prst="rect">
            <a:avLst/>
          </a:prstGeom>
        </p:spPr>
      </p:pic>
      <p:sp>
        <p:nvSpPr>
          <p:cNvPr id="2" name="Title 1"/>
          <p:cNvSpPr>
            <a:spLocks noGrp="1"/>
          </p:cNvSpPr>
          <p:nvPr>
            <p:ph type="title"/>
          </p:nvPr>
        </p:nvSpPr>
        <p:spPr/>
        <p:txBody>
          <a:bodyPr>
            <a:normAutofit fontScale="90000"/>
          </a:bodyPr>
          <a:lstStyle/>
          <a:p>
            <a:endParaRPr lang="en-US"/>
          </a:p>
        </p:txBody>
      </p:sp>
      <p:sp>
        <p:nvSpPr>
          <p:cNvPr id="7" name="Title 5"/>
          <p:cNvSpPr txBox="1">
            <a:spLocks/>
          </p:cNvSpPr>
          <p:nvPr/>
        </p:nvSpPr>
        <p:spPr>
          <a:xfrm>
            <a:off x="423016" y="730665"/>
            <a:ext cx="10972800" cy="609600"/>
          </a:xfrm>
          <a:prstGeom prst="rect">
            <a:avLst/>
          </a:prstGeom>
        </p:spPr>
        <p:txBody>
          <a:bodyPr vert="horz" lIns="121789" tIns="60894" rIns="121789" bIns="60894" rtlCol="0" anchor="ctr">
            <a:normAutofit/>
          </a:bodyPr>
          <a:lstStyle>
            <a:lvl1pPr algn="ctr" defTabSz="457196" rtl="0" eaLnBrk="1" latinLnBrk="0" hangingPunct="1">
              <a:spcBef>
                <a:spcPct val="0"/>
              </a:spcBef>
              <a:buNone/>
              <a:defRPr sz="4430" b="0" i="0" kern="1200" baseline="0">
                <a:solidFill>
                  <a:srgbClr val="0D4368"/>
                </a:solidFill>
                <a:latin typeface="Segoe UI Light" panose="020B0502040204020203" pitchFamily="34" charset="0"/>
                <a:ea typeface="+mj-ea"/>
                <a:cs typeface="Segoe UI Light" panose="020B0502040204020203" pitchFamily="34" charset="0"/>
              </a:defRPr>
            </a:lvl1pPr>
          </a:lstStyle>
          <a:p>
            <a:pPr algn="l"/>
            <a:r>
              <a:rPr lang="en-GB" sz="3200" dirty="0" smtClean="0">
                <a:solidFill>
                  <a:srgbClr val="00B0F0"/>
                </a:solidFill>
              </a:rPr>
              <a:t>Data Vault </a:t>
            </a:r>
            <a:r>
              <a:rPr lang="en-GB" sz="3200" dirty="0" smtClean="0">
                <a:solidFill>
                  <a:srgbClr val="00B0F0"/>
                </a:solidFill>
              </a:rPr>
              <a:t>Resources</a:t>
            </a:r>
            <a:endParaRPr lang="en-US" sz="3200" dirty="0">
              <a:solidFill>
                <a:srgbClr val="00B0F0"/>
              </a:solidFill>
            </a:endParaRPr>
          </a:p>
        </p:txBody>
      </p:sp>
      <p:sp>
        <p:nvSpPr>
          <p:cNvPr id="9" name="Rectangle 8"/>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4678822" y="6447801"/>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1865784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Upcoming Events</a:t>
            </a:r>
            <a:endParaRPr lang="en-US" sz="4000" dirty="0">
              <a:solidFill>
                <a:srgbClr val="00B0F0"/>
              </a:solidFill>
            </a:endParaRPr>
          </a:p>
        </p:txBody>
      </p:sp>
      <p:sp>
        <p:nvSpPr>
          <p:cNvPr id="5" name="Rectangle 4"/>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3"/>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704459" y="6473439"/>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0089" y="1403314"/>
            <a:ext cx="6729359" cy="2523510"/>
          </a:xfrm>
          <a:prstGeom prst="rect">
            <a:avLst/>
          </a:prstGeom>
        </p:spPr>
      </p:pic>
      <p:pic>
        <p:nvPicPr>
          <p:cNvPr id="9" name="Picture 8"/>
          <p:cNvPicPr>
            <a:picLocks noChangeAspect="1"/>
          </p:cNvPicPr>
          <p:nvPr/>
        </p:nvPicPr>
        <p:blipFill>
          <a:blip r:embed="rId5"/>
          <a:stretch>
            <a:fillRect/>
          </a:stretch>
        </p:blipFill>
        <p:spPr>
          <a:xfrm>
            <a:off x="917455" y="4042192"/>
            <a:ext cx="10334625" cy="1771650"/>
          </a:xfrm>
          <a:prstGeom prst="rect">
            <a:avLst/>
          </a:prstGeom>
        </p:spPr>
      </p:pic>
      <p:sp>
        <p:nvSpPr>
          <p:cNvPr id="10" name="Rectangle 9"/>
          <p:cNvSpPr/>
          <p:nvPr/>
        </p:nvSpPr>
        <p:spPr>
          <a:xfrm>
            <a:off x="3851335" y="5931055"/>
            <a:ext cx="4466864" cy="369332"/>
          </a:xfrm>
          <a:prstGeom prst="rect">
            <a:avLst/>
          </a:prstGeom>
        </p:spPr>
        <p:txBody>
          <a:bodyPr wrap="none">
            <a:spAutoFit/>
          </a:bodyPr>
          <a:lstStyle/>
          <a:p>
            <a:r>
              <a:rPr lang="en-US" dirty="0">
                <a:hlinkClick r:id="rId6"/>
              </a:rPr>
              <a:t>http://bimlscript.com/Event/Index/Upcoming</a:t>
            </a:r>
            <a:endParaRPr lang="en-US" dirty="0"/>
          </a:p>
        </p:txBody>
      </p:sp>
    </p:spTree>
    <p:extLst>
      <p:ext uri="{BB962C8B-B14F-4D97-AF65-F5344CB8AC3E}">
        <p14:creationId xmlns:p14="http://schemas.microsoft.com/office/powerpoint/2010/main" val="474508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910246" y="2640663"/>
            <a:ext cx="10363200" cy="1026040"/>
          </a:xfrm>
          <a:prstGeom prst="rect">
            <a:avLst/>
          </a:prstGeom>
        </p:spPr>
        <p:txBody>
          <a:bodyPr vert="horz" lIns="121789" tIns="60894" rIns="121789" bIns="60894" rtlCol="0">
            <a:noAutofit/>
          </a:bodyPr>
          <a:lstStyle>
            <a:lvl1pPr marL="342897" indent="-342897" algn="l" defTabSz="457196" rtl="0" eaLnBrk="1" latinLnBrk="0" hangingPunct="1">
              <a:spcBef>
                <a:spcPct val="20000"/>
              </a:spcBef>
              <a:buFont typeface="Arial"/>
              <a:buChar char="•"/>
              <a:defRPr sz="2778" kern="1200">
                <a:solidFill>
                  <a:schemeClr val="tx1"/>
                </a:solidFill>
                <a:latin typeface="Segoe UI Light" panose="020B0502040204020203" pitchFamily="34" charset="0"/>
                <a:ea typeface="+mn-ea"/>
                <a:cs typeface="Segoe UI Light" panose="020B0502040204020203" pitchFamily="34" charset="0"/>
              </a:defRPr>
            </a:lvl1pPr>
            <a:lvl2pPr marL="742943" indent="-285747" algn="l" defTabSz="457196" rtl="0" eaLnBrk="1" latinLnBrk="0" hangingPunct="1">
              <a:spcBef>
                <a:spcPct val="20000"/>
              </a:spcBef>
              <a:buFont typeface="Arial"/>
              <a:buChar char="–"/>
              <a:defRPr sz="2403" kern="1200">
                <a:solidFill>
                  <a:schemeClr val="tx1"/>
                </a:solidFill>
                <a:latin typeface="Segoe UI Light" panose="020B0502040204020203" pitchFamily="34" charset="0"/>
                <a:ea typeface="+mn-ea"/>
                <a:cs typeface="Segoe UI Light" panose="020B0502040204020203" pitchFamily="34" charset="0"/>
              </a:defRPr>
            </a:lvl2pPr>
            <a:lvl3pPr marL="1142989" indent="-228598" algn="l" defTabSz="457196" rtl="0" eaLnBrk="1" latinLnBrk="0" hangingPunct="1">
              <a:spcBef>
                <a:spcPct val="20000"/>
              </a:spcBef>
              <a:buFont typeface="Arial"/>
              <a:buChar char="•"/>
              <a:defRPr sz="2027" kern="1200">
                <a:solidFill>
                  <a:schemeClr val="tx1"/>
                </a:solidFill>
                <a:latin typeface="Segoe UI Light" panose="020B0502040204020203" pitchFamily="34" charset="0"/>
                <a:ea typeface="+mn-ea"/>
                <a:cs typeface="Segoe UI Light" panose="020B0502040204020203" pitchFamily="34" charset="0"/>
              </a:defRPr>
            </a:lvl3pPr>
            <a:lvl4pPr marL="1600185" indent="-228598" algn="l" defTabSz="457196" rtl="0" eaLnBrk="1" latinLnBrk="0" hangingPunct="1">
              <a:spcBef>
                <a:spcPct val="20000"/>
              </a:spcBef>
              <a:buFont typeface="Arial"/>
              <a:buChar char="–"/>
              <a:defRPr sz="1802" kern="1200">
                <a:solidFill>
                  <a:schemeClr val="tx1"/>
                </a:solidFill>
                <a:latin typeface="Segoe UI Light" panose="020B0502040204020203" pitchFamily="34" charset="0"/>
                <a:ea typeface="+mn-ea"/>
                <a:cs typeface="Segoe UI Light" panose="020B0502040204020203" pitchFamily="34" charset="0"/>
              </a:defRPr>
            </a:lvl4pPr>
            <a:lvl5pPr marL="2057380" indent="-228598" algn="l" defTabSz="457196" rtl="0" eaLnBrk="1" latinLnBrk="0" hangingPunct="1">
              <a:spcBef>
                <a:spcPct val="20000"/>
              </a:spcBef>
              <a:buFont typeface="Arial"/>
              <a:buChar char="»"/>
              <a:defRPr sz="1802" kern="1200">
                <a:solidFill>
                  <a:schemeClr val="tx1"/>
                </a:solidFill>
                <a:latin typeface="Segoe UI Light" panose="020B0502040204020203" pitchFamily="34" charset="0"/>
                <a:ea typeface="+mn-ea"/>
                <a:cs typeface="Segoe UI Light" panose="020B0502040204020203" pitchFamily="34" charset="0"/>
              </a:defRPr>
            </a:lvl5pPr>
            <a:lvl6pPr marL="2514576" indent="-228598" algn="l" defTabSz="457196" rtl="0" eaLnBrk="1" latinLnBrk="0" hangingPunct="1">
              <a:spcBef>
                <a:spcPct val="20000"/>
              </a:spcBef>
              <a:buFont typeface="Arial"/>
              <a:buChar char="•"/>
              <a:defRPr sz="1802"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1802"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1802"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1802" kern="1200">
                <a:solidFill>
                  <a:schemeClr val="tx1"/>
                </a:solidFill>
                <a:latin typeface="+mn-lt"/>
                <a:ea typeface="+mn-ea"/>
                <a:cs typeface="+mn-cs"/>
              </a:defRPr>
            </a:lvl9pPr>
          </a:lstStyle>
          <a:p>
            <a:pPr marL="0" indent="0" algn="ctr">
              <a:buNone/>
            </a:pPr>
            <a:r>
              <a:rPr lang="en-US" sz="8800" dirty="0">
                <a:solidFill>
                  <a:srgbClr val="009DDC"/>
                </a:solidFill>
              </a:rPr>
              <a:t>Thank You</a:t>
            </a:r>
          </a:p>
        </p:txBody>
      </p:sp>
      <p:sp>
        <p:nvSpPr>
          <p:cNvPr id="9" name="Rectangle 8"/>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1" name="Picture 10" descr="Logo.png"/>
          <p:cNvPicPr>
            <a:picLocks noChangeAspect="1"/>
          </p:cNvPicPr>
          <p:nvPr/>
        </p:nvPicPr>
        <p:blipFill>
          <a:blip r:embed="rId3"/>
          <a:stretch>
            <a:fillRect/>
          </a:stretch>
        </p:blipFill>
        <p:spPr>
          <a:xfrm>
            <a:off x="551203" y="-12818"/>
            <a:ext cx="2281674" cy="750622"/>
          </a:xfrm>
          <a:prstGeom prst="rect">
            <a:avLst/>
          </a:prstGeom>
        </p:spPr>
      </p:pic>
      <p:sp>
        <p:nvSpPr>
          <p:cNvPr id="12" name="Rectangle 11"/>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4666003" y="6434983"/>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pic>
        <p:nvPicPr>
          <p:cNvPr id="14" name="Picture 2" descr="C:\Users\Zach\Desktop\Biml-Vi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8398" y="5560444"/>
            <a:ext cx="2765340" cy="1211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136" y="6229897"/>
            <a:ext cx="4345777" cy="461665"/>
          </a:xfrm>
          <a:prstGeom prst="rect">
            <a:avLst/>
          </a:prstGeom>
          <a:noFill/>
        </p:spPr>
        <p:txBody>
          <a:bodyPr wrap="square" rtlCol="0">
            <a:spAutoFit/>
          </a:bodyPr>
          <a:lstStyle/>
          <a:p>
            <a:r>
              <a:rPr lang="en-US" sz="2400" dirty="0">
                <a:solidFill>
                  <a:srgbClr val="064260"/>
                </a:solidFill>
                <a:latin typeface="Segoe UI Light"/>
                <a:cs typeface="Segoe UI Light"/>
              </a:rPr>
              <a:t>www.bimlscript.com</a:t>
            </a:r>
          </a:p>
        </p:txBody>
      </p:sp>
    </p:spTree>
    <p:extLst>
      <p:ext uri="{BB962C8B-B14F-4D97-AF65-F5344CB8AC3E}">
        <p14:creationId xmlns:p14="http://schemas.microsoft.com/office/powerpoint/2010/main" val="314433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37" y="6396527"/>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descr="Logo.png"/>
          <p:cNvPicPr>
            <a:picLocks noChangeAspect="1"/>
          </p:cNvPicPr>
          <p:nvPr/>
        </p:nvPicPr>
        <p:blipFill>
          <a:blip r:embed="rId3"/>
          <a:stretch>
            <a:fillRect/>
          </a:stretch>
        </p:blipFill>
        <p:spPr>
          <a:xfrm>
            <a:off x="564022" y="-12818"/>
            <a:ext cx="2281674" cy="750622"/>
          </a:xfrm>
          <a:prstGeom prst="rect">
            <a:avLst/>
          </a:prstGeom>
        </p:spPr>
      </p:pic>
      <p:sp>
        <p:nvSpPr>
          <p:cNvPr id="2" name="Title 1"/>
          <p:cNvSpPr>
            <a:spLocks noGrp="1"/>
          </p:cNvSpPr>
          <p:nvPr>
            <p:ph type="title"/>
          </p:nvPr>
        </p:nvSpPr>
        <p:spPr>
          <a:xfrm>
            <a:off x="576921" y="730678"/>
            <a:ext cx="10972800" cy="609600"/>
          </a:xfrm>
        </p:spPr>
        <p:txBody>
          <a:bodyPr>
            <a:normAutofit fontScale="90000"/>
          </a:bodyPr>
          <a:lstStyle/>
          <a:p>
            <a:r>
              <a:rPr lang="en-US" sz="4000" dirty="0" smtClean="0">
                <a:solidFill>
                  <a:srgbClr val="00B0F0"/>
                </a:solidFill>
              </a:rPr>
              <a:t>Product Overview</a:t>
            </a:r>
            <a:endParaRPr lang="en-US" sz="4000" dirty="0">
              <a:solidFill>
                <a:srgbClr val="00B0F0"/>
              </a:solidFill>
            </a:endParaRPr>
          </a:p>
        </p:txBody>
      </p:sp>
      <p:pic>
        <p:nvPicPr>
          <p:cNvPr id="3" name="Picture 2" descr="Screen Shot 2014-12-01 at 8.57.49 AM.png"/>
          <p:cNvPicPr>
            <a:picLocks noChangeAspect="1"/>
          </p:cNvPicPr>
          <p:nvPr/>
        </p:nvPicPr>
        <p:blipFill>
          <a:blip r:embed="rId4"/>
          <a:stretch>
            <a:fillRect/>
          </a:stretch>
        </p:blipFill>
        <p:spPr>
          <a:xfrm>
            <a:off x="551281" y="1717717"/>
            <a:ext cx="11182814" cy="4274529"/>
          </a:xfrm>
          <a:prstGeom prst="rect">
            <a:avLst/>
          </a:prstGeom>
        </p:spPr>
      </p:pic>
      <p:sp>
        <p:nvSpPr>
          <p:cNvPr id="9" name="TextBox 8"/>
          <p:cNvSpPr txBox="1"/>
          <p:nvPr/>
        </p:nvSpPr>
        <p:spPr>
          <a:xfrm>
            <a:off x="4756303" y="6524727"/>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2304550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101" y="730678"/>
            <a:ext cx="10972800" cy="609600"/>
          </a:xfrm>
        </p:spPr>
        <p:txBody>
          <a:bodyPr>
            <a:normAutofit fontScale="90000"/>
          </a:bodyPr>
          <a:lstStyle/>
          <a:p>
            <a:r>
              <a:rPr lang="en-US" sz="4000" dirty="0" smtClean="0">
                <a:solidFill>
                  <a:srgbClr val="00B0F0"/>
                </a:solidFill>
              </a:rPr>
              <a:t>High Level Overview Without Data Vault</a:t>
            </a:r>
            <a:endParaRPr lang="en-US" sz="4000" dirty="0">
              <a:solidFill>
                <a:srgbClr val="00B0F0"/>
              </a:solidFill>
            </a:endParaRPr>
          </a:p>
        </p:txBody>
      </p:sp>
      <p:sp>
        <p:nvSpPr>
          <p:cNvPr id="13" name="TextBox 12"/>
          <p:cNvSpPr txBox="1"/>
          <p:nvPr/>
        </p:nvSpPr>
        <p:spPr>
          <a:xfrm>
            <a:off x="217956" y="1512618"/>
            <a:ext cx="1295098" cy="369332"/>
          </a:xfrm>
          <a:prstGeom prst="rect">
            <a:avLst/>
          </a:prstGeom>
          <a:noFill/>
        </p:spPr>
        <p:txBody>
          <a:bodyPr wrap="none" rtlCol="0">
            <a:spAutoFit/>
          </a:bodyPr>
          <a:lstStyle/>
          <a:p>
            <a:r>
              <a:rPr lang="en-US" dirty="0" smtClean="0"/>
              <a:t>Operational</a:t>
            </a:r>
            <a:endParaRPr lang="en-US" dirty="0"/>
          </a:p>
        </p:txBody>
      </p:sp>
      <p:sp>
        <p:nvSpPr>
          <p:cNvPr id="14" name="TextBox 13"/>
          <p:cNvSpPr txBox="1"/>
          <p:nvPr/>
        </p:nvSpPr>
        <p:spPr>
          <a:xfrm>
            <a:off x="3538385" y="1512618"/>
            <a:ext cx="697692" cy="369332"/>
          </a:xfrm>
          <a:prstGeom prst="rect">
            <a:avLst/>
          </a:prstGeom>
          <a:noFill/>
        </p:spPr>
        <p:txBody>
          <a:bodyPr wrap="none" rtlCol="0">
            <a:spAutoFit/>
          </a:bodyPr>
          <a:lstStyle/>
          <a:p>
            <a:r>
              <a:rPr lang="en-US" dirty="0" smtClean="0"/>
              <a:t>Stage</a:t>
            </a:r>
            <a:endParaRPr lang="en-US" dirty="0"/>
          </a:p>
        </p:txBody>
      </p:sp>
      <p:sp>
        <p:nvSpPr>
          <p:cNvPr id="16" name="TextBox 15"/>
          <p:cNvSpPr txBox="1"/>
          <p:nvPr/>
        </p:nvSpPr>
        <p:spPr>
          <a:xfrm>
            <a:off x="6320366" y="1525437"/>
            <a:ext cx="2493055" cy="369332"/>
          </a:xfrm>
          <a:prstGeom prst="rect">
            <a:avLst/>
          </a:prstGeom>
          <a:noFill/>
        </p:spPr>
        <p:txBody>
          <a:bodyPr wrap="none" rtlCol="0">
            <a:spAutoFit/>
          </a:bodyPr>
          <a:lstStyle/>
          <a:p>
            <a:r>
              <a:rPr lang="en-US" dirty="0" smtClean="0"/>
              <a:t>Kimball Data Warehouse</a:t>
            </a:r>
            <a:endParaRPr lang="en-US" dirty="0"/>
          </a:p>
        </p:txBody>
      </p:sp>
      <p:sp>
        <p:nvSpPr>
          <p:cNvPr id="17" name="TextBox 16"/>
          <p:cNvSpPr txBox="1"/>
          <p:nvPr/>
        </p:nvSpPr>
        <p:spPr>
          <a:xfrm>
            <a:off x="9884379" y="1512618"/>
            <a:ext cx="2143407" cy="369332"/>
          </a:xfrm>
          <a:prstGeom prst="rect">
            <a:avLst/>
          </a:prstGeom>
          <a:noFill/>
        </p:spPr>
        <p:txBody>
          <a:bodyPr wrap="none" rtlCol="0">
            <a:spAutoFit/>
          </a:bodyPr>
          <a:lstStyle/>
          <a:p>
            <a:r>
              <a:rPr lang="en-US" dirty="0" smtClean="0"/>
              <a:t>Cubes, OLAP, Tabular</a:t>
            </a:r>
            <a:endParaRPr lang="en-US" dirty="0"/>
          </a:p>
        </p:txBody>
      </p:sp>
      <p:sp>
        <p:nvSpPr>
          <p:cNvPr id="18" name="TextBox 17"/>
          <p:cNvSpPr txBox="1"/>
          <p:nvPr/>
        </p:nvSpPr>
        <p:spPr>
          <a:xfrm>
            <a:off x="5012707" y="5883792"/>
            <a:ext cx="1644361" cy="369332"/>
          </a:xfrm>
          <a:prstGeom prst="rect">
            <a:avLst/>
          </a:prstGeom>
          <a:noFill/>
        </p:spPr>
        <p:txBody>
          <a:bodyPr wrap="none" rtlCol="0">
            <a:spAutoFit/>
          </a:bodyPr>
          <a:lstStyle/>
          <a:p>
            <a:r>
              <a:rPr lang="en-US" dirty="0" smtClean="0"/>
              <a:t>Documentation</a:t>
            </a:r>
            <a:endParaRPr lang="en-US" dirty="0"/>
          </a:p>
        </p:txBody>
      </p:sp>
      <p:sp>
        <p:nvSpPr>
          <p:cNvPr id="34" name="Rectangle 33"/>
          <p:cNvSpPr/>
          <p:nvPr/>
        </p:nvSpPr>
        <p:spPr>
          <a:xfrm>
            <a:off x="320518" y="2602207"/>
            <a:ext cx="1058779" cy="60639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FFFF"/>
                </a:solidFill>
              </a:rPr>
              <a:t>ERP</a:t>
            </a:r>
            <a:endParaRPr lang="en-US" dirty="0">
              <a:solidFill>
                <a:srgbClr val="FFFFFF"/>
              </a:solidFill>
            </a:endParaRPr>
          </a:p>
        </p:txBody>
      </p:sp>
      <p:sp>
        <p:nvSpPr>
          <p:cNvPr id="38" name="Rectangle 37"/>
          <p:cNvSpPr/>
          <p:nvPr/>
        </p:nvSpPr>
        <p:spPr>
          <a:xfrm>
            <a:off x="3371723" y="2204828"/>
            <a:ext cx="1058863" cy="34925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dirty="0" smtClean="0"/>
              <a:t>Stage</a:t>
            </a:r>
            <a:endParaRPr lang="en-US" dirty="0"/>
          </a:p>
        </p:txBody>
      </p:sp>
      <p:sp>
        <p:nvSpPr>
          <p:cNvPr id="29" name="Right Arrow 28"/>
          <p:cNvSpPr/>
          <p:nvPr/>
        </p:nvSpPr>
        <p:spPr>
          <a:xfrm>
            <a:off x="1692278" y="3461060"/>
            <a:ext cx="1407692" cy="1064540"/>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Extract</a:t>
            </a:r>
            <a:endParaRPr lang="en-US" dirty="0"/>
          </a:p>
        </p:txBody>
      </p:sp>
      <p:sp>
        <p:nvSpPr>
          <p:cNvPr id="47" name="Rectangle 46"/>
          <p:cNvSpPr/>
          <p:nvPr/>
        </p:nvSpPr>
        <p:spPr>
          <a:xfrm>
            <a:off x="11102297" y="1974091"/>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81" name="Rectangle 80"/>
          <p:cNvSpPr/>
          <p:nvPr/>
        </p:nvSpPr>
        <p:spPr>
          <a:xfrm>
            <a:off x="6922915" y="2204828"/>
            <a:ext cx="1290637" cy="3492856"/>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dirty="0" smtClean="0"/>
              <a:t>BDW</a:t>
            </a:r>
            <a:endParaRPr lang="en-US" dirty="0"/>
          </a:p>
        </p:txBody>
      </p:sp>
      <p:sp>
        <p:nvSpPr>
          <p:cNvPr id="39" name="Rectangle 38"/>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40" name="Picture 39" descr="Logo.png"/>
          <p:cNvPicPr>
            <a:picLocks noChangeAspect="1"/>
          </p:cNvPicPr>
          <p:nvPr/>
        </p:nvPicPr>
        <p:blipFill>
          <a:blip r:embed="rId3"/>
          <a:stretch>
            <a:fillRect/>
          </a:stretch>
        </p:blipFill>
        <p:spPr>
          <a:xfrm>
            <a:off x="551203" y="-12818"/>
            <a:ext cx="2281674" cy="750622"/>
          </a:xfrm>
          <a:prstGeom prst="rect">
            <a:avLst/>
          </a:prstGeom>
        </p:spPr>
      </p:pic>
      <p:sp>
        <p:nvSpPr>
          <p:cNvPr id="42" name="Rectangle 41"/>
          <p:cNvSpPr/>
          <p:nvPr/>
        </p:nvSpPr>
        <p:spPr>
          <a:xfrm>
            <a:off x="320518" y="3345691"/>
            <a:ext cx="1058779" cy="60639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FFFFFF"/>
                </a:solidFill>
              </a:rPr>
              <a:t>Accounting</a:t>
            </a:r>
            <a:endParaRPr lang="en-US" dirty="0">
              <a:solidFill>
                <a:srgbClr val="FFFFFF"/>
              </a:solidFill>
            </a:endParaRPr>
          </a:p>
        </p:txBody>
      </p:sp>
      <p:sp>
        <p:nvSpPr>
          <p:cNvPr id="43" name="Rectangle 42"/>
          <p:cNvSpPr/>
          <p:nvPr/>
        </p:nvSpPr>
        <p:spPr>
          <a:xfrm>
            <a:off x="307697" y="4076357"/>
            <a:ext cx="1058779" cy="60639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FFFF"/>
                </a:solidFill>
              </a:rPr>
              <a:t>Sales</a:t>
            </a:r>
          </a:p>
        </p:txBody>
      </p:sp>
      <p:sp>
        <p:nvSpPr>
          <p:cNvPr id="44" name="Rectangle 43"/>
          <p:cNvSpPr/>
          <p:nvPr/>
        </p:nvSpPr>
        <p:spPr>
          <a:xfrm>
            <a:off x="294877" y="4807022"/>
            <a:ext cx="1058863" cy="606425"/>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FFFF"/>
                </a:solidFill>
              </a:rPr>
              <a:t>CRM</a:t>
            </a:r>
          </a:p>
        </p:txBody>
      </p:sp>
      <p:sp>
        <p:nvSpPr>
          <p:cNvPr id="45" name="Rectangle 44"/>
          <p:cNvSpPr/>
          <p:nvPr/>
        </p:nvSpPr>
        <p:spPr>
          <a:xfrm>
            <a:off x="-25637" y="6383708"/>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TextBox 45"/>
          <p:cNvSpPr txBox="1"/>
          <p:nvPr/>
        </p:nvSpPr>
        <p:spPr>
          <a:xfrm>
            <a:off x="4743483" y="6511908"/>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
        <p:nvSpPr>
          <p:cNvPr id="57" name="Rectangle 56"/>
          <p:cNvSpPr/>
          <p:nvPr/>
        </p:nvSpPr>
        <p:spPr>
          <a:xfrm>
            <a:off x="10166423" y="2602207"/>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58" name="Rectangle 57"/>
          <p:cNvSpPr/>
          <p:nvPr/>
        </p:nvSpPr>
        <p:spPr>
          <a:xfrm>
            <a:off x="11076656" y="3230323"/>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59" name="Rectangle 58"/>
          <p:cNvSpPr/>
          <p:nvPr/>
        </p:nvSpPr>
        <p:spPr>
          <a:xfrm>
            <a:off x="10166423" y="3858439"/>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0" name="Rectangle 59"/>
          <p:cNvSpPr/>
          <p:nvPr/>
        </p:nvSpPr>
        <p:spPr>
          <a:xfrm>
            <a:off x="11063836" y="4486555"/>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1" name="Rectangle 60"/>
          <p:cNvSpPr/>
          <p:nvPr/>
        </p:nvSpPr>
        <p:spPr>
          <a:xfrm>
            <a:off x="10166423" y="5114671"/>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3" name="Rectangle 62"/>
          <p:cNvSpPr/>
          <p:nvPr/>
        </p:nvSpPr>
        <p:spPr>
          <a:xfrm>
            <a:off x="11051016" y="5742787"/>
            <a:ext cx="656694" cy="606392"/>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5" name="Right Arrow 64"/>
          <p:cNvSpPr/>
          <p:nvPr/>
        </p:nvSpPr>
        <p:spPr>
          <a:xfrm>
            <a:off x="4743450" y="3448050"/>
            <a:ext cx="1933740" cy="1065213"/>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Transform Load</a:t>
            </a:r>
          </a:p>
        </p:txBody>
      </p:sp>
      <p:sp>
        <p:nvSpPr>
          <p:cNvPr id="67" name="Right Arrow 66"/>
          <p:cNvSpPr/>
          <p:nvPr/>
        </p:nvSpPr>
        <p:spPr>
          <a:xfrm>
            <a:off x="8461338" y="3448241"/>
            <a:ext cx="1407692" cy="1064540"/>
          </a:xfrm>
          <a:prstGeom prst="rightArrow">
            <a:avLst/>
          </a:prstGeom>
          <a:solidFill>
            <a:schemeClr val="tx2">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Extract</a:t>
            </a:r>
            <a:endParaRPr lang="en-US" dirty="0"/>
          </a:p>
        </p:txBody>
      </p:sp>
    </p:spTree>
    <p:extLst>
      <p:ext uri="{BB962C8B-B14F-4D97-AF65-F5344CB8AC3E}">
        <p14:creationId xmlns:p14="http://schemas.microsoft.com/office/powerpoint/2010/main" val="2787015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1" y="730678"/>
            <a:ext cx="10972800" cy="609600"/>
          </a:xfrm>
        </p:spPr>
        <p:txBody>
          <a:bodyPr>
            <a:normAutofit fontScale="90000"/>
          </a:bodyPr>
          <a:lstStyle/>
          <a:p>
            <a:r>
              <a:rPr lang="en-US" sz="4000" dirty="0" smtClean="0">
                <a:solidFill>
                  <a:srgbClr val="00B0F0"/>
                </a:solidFill>
              </a:rPr>
              <a:t>Why do we need Data Vault?</a:t>
            </a:r>
            <a:endParaRPr lang="en-US" sz="4000" dirty="0">
              <a:solidFill>
                <a:srgbClr val="00B0F0"/>
              </a:solidFill>
            </a:endParaRPr>
          </a:p>
        </p:txBody>
      </p:sp>
      <p:sp>
        <p:nvSpPr>
          <p:cNvPr id="3" name="Content Placeholder 2"/>
          <p:cNvSpPr>
            <a:spLocks noGrp="1"/>
          </p:cNvSpPr>
          <p:nvPr>
            <p:ph idx="1"/>
          </p:nvPr>
        </p:nvSpPr>
        <p:spPr>
          <a:xfrm>
            <a:off x="602562" y="1461344"/>
            <a:ext cx="10972800" cy="4695523"/>
          </a:xfrm>
        </p:spPr>
        <p:txBody>
          <a:bodyPr>
            <a:normAutofit/>
          </a:bodyPr>
          <a:lstStyle/>
          <a:p>
            <a:pPr marL="0" indent="0">
              <a:buNone/>
            </a:pPr>
            <a:r>
              <a:rPr lang="en-US" sz="2600" cap="small" dirty="0"/>
              <a:t>When data vault modeling is applied, the resulting data warehouse </a:t>
            </a:r>
            <a:r>
              <a:rPr lang="en-US" sz="2600" cap="small" dirty="0" smtClean="0"/>
              <a:t>will… </a:t>
            </a:r>
            <a:endParaRPr lang="en-US" sz="2600" dirty="0"/>
          </a:p>
          <a:p>
            <a:pPr lvl="0"/>
            <a:r>
              <a:rPr lang="en-US" sz="2600" cap="small" dirty="0"/>
              <a:t>More readily absorb changes (</a:t>
            </a:r>
            <a:r>
              <a:rPr lang="en-US" sz="2600" b="1" u="sng" cap="small" dirty="0">
                <a:solidFill>
                  <a:schemeClr val="accent6"/>
                </a:solidFill>
              </a:rPr>
              <a:t>improved agility</a:t>
            </a:r>
            <a:r>
              <a:rPr lang="en-US" sz="2600" cap="small" dirty="0"/>
              <a:t>)</a:t>
            </a:r>
            <a:endParaRPr lang="en-US" sz="2600" dirty="0"/>
          </a:p>
          <a:p>
            <a:pPr lvl="0"/>
            <a:r>
              <a:rPr lang="en-US" sz="2600" cap="small" dirty="0"/>
              <a:t>Respond well to new subject areas (</a:t>
            </a:r>
            <a:r>
              <a:rPr lang="en-US" sz="2600" b="1" u="sng" cap="small" dirty="0">
                <a:solidFill>
                  <a:schemeClr val="accent6"/>
                </a:solidFill>
              </a:rPr>
              <a:t>incremental build</a:t>
            </a:r>
            <a:r>
              <a:rPr lang="en-US" sz="2600" cap="small" dirty="0"/>
              <a:t>) </a:t>
            </a:r>
            <a:endParaRPr lang="en-US" sz="2600" dirty="0"/>
          </a:p>
          <a:p>
            <a:pPr lvl="0"/>
            <a:r>
              <a:rPr lang="en-US" sz="2600" cap="small" dirty="0"/>
              <a:t>Innately manage historical time slices of data (</a:t>
            </a:r>
            <a:r>
              <a:rPr lang="en-US" sz="2600" b="1" u="sng" cap="small" dirty="0" err="1">
                <a:solidFill>
                  <a:schemeClr val="accent6"/>
                </a:solidFill>
              </a:rPr>
              <a:t>historization</a:t>
            </a:r>
            <a:r>
              <a:rPr lang="en-US" sz="2600" cap="small" dirty="0"/>
              <a:t>) </a:t>
            </a:r>
            <a:endParaRPr lang="en-US" sz="2600" dirty="0"/>
          </a:p>
          <a:p>
            <a:pPr lvl="0"/>
            <a:r>
              <a:rPr lang="en-US" sz="2600" cap="small" dirty="0"/>
              <a:t>Provide full traceability back to source feeds (</a:t>
            </a:r>
            <a:r>
              <a:rPr lang="en-US" sz="2600" b="1" u="sng" cap="small" dirty="0">
                <a:solidFill>
                  <a:schemeClr val="accent6"/>
                </a:solidFill>
              </a:rPr>
              <a:t>auditability</a:t>
            </a:r>
            <a:r>
              <a:rPr lang="en-US" sz="2600" cap="small" dirty="0"/>
              <a:t>) </a:t>
            </a:r>
            <a:endParaRPr lang="en-US" sz="2600" dirty="0"/>
          </a:p>
          <a:p>
            <a:pPr lvl="0"/>
            <a:r>
              <a:rPr lang="en-US" sz="2600" cap="small" dirty="0"/>
              <a:t>Grow and adapt with minimal impact, no silos (</a:t>
            </a:r>
            <a:r>
              <a:rPr lang="en-US" sz="2600" b="1" u="sng" cap="small" dirty="0">
                <a:solidFill>
                  <a:schemeClr val="accent6"/>
                </a:solidFill>
              </a:rPr>
              <a:t>lower TCO</a:t>
            </a:r>
            <a:r>
              <a:rPr lang="en-US" sz="2600" cap="small" dirty="0"/>
              <a:t>) </a:t>
            </a:r>
            <a:endParaRPr lang="en-US" sz="2600" dirty="0"/>
          </a:p>
          <a:p>
            <a:pPr lvl="0"/>
            <a:r>
              <a:rPr lang="en-US" sz="2600" cap="small" dirty="0"/>
              <a:t>Integrate, align &amp; reconcile data (</a:t>
            </a:r>
            <a:r>
              <a:rPr lang="en-US" sz="2600" b="1" u="sng" cap="small" dirty="0">
                <a:solidFill>
                  <a:schemeClr val="accent6"/>
                </a:solidFill>
              </a:rPr>
              <a:t>enterprise integration</a:t>
            </a:r>
            <a:r>
              <a:rPr lang="en-US" sz="2600" cap="small" dirty="0"/>
              <a:t>)</a:t>
            </a:r>
            <a:endParaRPr lang="en-US" sz="2600" dirty="0"/>
          </a:p>
          <a:p>
            <a:pPr lvl="0"/>
            <a:r>
              <a:rPr lang="en-US" sz="2600" cap="small" dirty="0"/>
              <a:t>Track, manage and report on exceptions (</a:t>
            </a:r>
            <a:r>
              <a:rPr lang="en-US" sz="2600" b="1" u="sng" cap="small" dirty="0">
                <a:solidFill>
                  <a:schemeClr val="accent6"/>
                </a:solidFill>
              </a:rPr>
              <a:t>provides feedback loop</a:t>
            </a:r>
            <a:r>
              <a:rPr lang="en-US" sz="2600" cap="small" dirty="0"/>
              <a:t>)</a:t>
            </a:r>
            <a:endParaRPr lang="en-US" sz="2600" dirty="0"/>
          </a:p>
          <a:p>
            <a:pPr marL="0" indent="0">
              <a:buNone/>
            </a:pPr>
            <a:endParaRPr lang="en-US" dirty="0"/>
          </a:p>
        </p:txBody>
      </p:sp>
      <p:sp>
        <p:nvSpPr>
          <p:cNvPr id="4" name="TextBox 3"/>
          <p:cNvSpPr txBox="1"/>
          <p:nvPr/>
        </p:nvSpPr>
        <p:spPr>
          <a:xfrm>
            <a:off x="641022" y="5524869"/>
            <a:ext cx="11502189" cy="923330"/>
          </a:xfrm>
          <a:prstGeom prst="rect">
            <a:avLst/>
          </a:prstGeom>
          <a:noFill/>
        </p:spPr>
        <p:txBody>
          <a:bodyPr wrap="square" rtlCol="0">
            <a:spAutoFit/>
          </a:bodyPr>
          <a:lstStyle/>
          <a:p>
            <a:r>
              <a:rPr lang="en-US" dirty="0"/>
              <a:t>Hultgren, Hans (2014-03-22). Modeling the Agile Data Warehouse with Data Vault (Kindle Locations 450-461). New Hamilton. Kindle Edition. 1.</a:t>
            </a:r>
          </a:p>
          <a:p>
            <a:endParaRPr lang="en-US" dirty="0"/>
          </a:p>
        </p:txBody>
      </p:sp>
      <p:sp>
        <p:nvSpPr>
          <p:cNvPr id="5" name="Rectangle 4"/>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3"/>
          <a:stretch>
            <a:fillRect/>
          </a:stretch>
        </p:blipFill>
        <p:spPr>
          <a:xfrm>
            <a:off x="551203" y="-12818"/>
            <a:ext cx="2281674" cy="750622"/>
          </a:xfrm>
          <a:prstGeom prst="rect">
            <a:avLst/>
          </a:prstGeom>
        </p:spPr>
      </p:pic>
      <p:sp>
        <p:nvSpPr>
          <p:cNvPr id="7" name="Rectangle 6"/>
          <p:cNvSpPr/>
          <p:nvPr/>
        </p:nvSpPr>
        <p:spPr>
          <a:xfrm>
            <a:off x="-25637" y="6370889"/>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742915" y="6511895"/>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792500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640947"/>
            <a:ext cx="10972800" cy="609600"/>
          </a:xfrm>
        </p:spPr>
        <p:txBody>
          <a:bodyPr>
            <a:normAutofit fontScale="90000"/>
          </a:bodyPr>
          <a:lstStyle/>
          <a:p>
            <a:r>
              <a:rPr lang="en-US" sz="4000" dirty="0" smtClean="0">
                <a:solidFill>
                  <a:srgbClr val="00B0F0"/>
                </a:solidFill>
              </a:rPr>
              <a:t>Layer Analysis</a:t>
            </a:r>
            <a:endParaRPr lang="en-US" sz="4000" dirty="0">
              <a:solidFill>
                <a:srgbClr val="00B0F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65014160"/>
              </p:ext>
            </p:extLst>
          </p:nvPr>
        </p:nvGraphicFramePr>
        <p:xfrm>
          <a:off x="64114" y="1256245"/>
          <a:ext cx="12070080" cy="4998187"/>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xmlns="" val="20000"/>
                    </a:ext>
                  </a:extLst>
                </a:gridCol>
                <a:gridCol w="4023360">
                  <a:extLst>
                    <a:ext uri="{9D8B030D-6E8A-4147-A177-3AD203B41FA5}">
                      <a16:colId xmlns:a16="http://schemas.microsoft.com/office/drawing/2014/main" xmlns="" val="20001"/>
                    </a:ext>
                  </a:extLst>
                </a:gridCol>
                <a:gridCol w="4023360">
                  <a:extLst>
                    <a:ext uri="{9D8B030D-6E8A-4147-A177-3AD203B41FA5}">
                      <a16:colId xmlns:a16="http://schemas.microsoft.com/office/drawing/2014/main" xmlns="" val="20002"/>
                    </a:ext>
                  </a:extLst>
                </a:gridCol>
              </a:tblGrid>
              <a:tr h="420094">
                <a:tc>
                  <a:txBody>
                    <a:bodyPr/>
                    <a:lstStyle/>
                    <a:p>
                      <a:pPr algn="ctr"/>
                      <a:r>
                        <a:rPr lang="en-US" dirty="0" smtClean="0"/>
                        <a:t>Operational</a:t>
                      </a:r>
                      <a:endParaRPr lang="en-US" dirty="0"/>
                    </a:p>
                  </a:txBody>
                  <a:tcPr/>
                </a:tc>
                <a:tc>
                  <a:txBody>
                    <a:bodyPr/>
                    <a:lstStyle/>
                    <a:p>
                      <a:pPr algn="ctr"/>
                      <a:r>
                        <a:rPr lang="en-US" dirty="0" smtClean="0"/>
                        <a:t>Data Warehouse</a:t>
                      </a:r>
                      <a:endParaRPr lang="en-US" dirty="0"/>
                    </a:p>
                  </a:txBody>
                  <a:tcPr/>
                </a:tc>
                <a:tc>
                  <a:txBody>
                    <a:bodyPr/>
                    <a:lstStyle/>
                    <a:p>
                      <a:pPr algn="ctr"/>
                      <a:r>
                        <a:rPr lang="en-US" dirty="0" smtClean="0"/>
                        <a:t>Data Mart</a:t>
                      </a:r>
                      <a:endParaRPr lang="en-US" dirty="0"/>
                    </a:p>
                  </a:txBody>
                  <a:tcPr/>
                </a:tc>
                <a:extLst>
                  <a:ext uri="{0D108BD9-81ED-4DB2-BD59-A6C34878D82A}">
                    <a16:rowId xmlns:a16="http://schemas.microsoft.com/office/drawing/2014/main" xmlns="" val="10000"/>
                  </a:ext>
                </a:extLst>
              </a:tr>
              <a:tr h="420094">
                <a:tc>
                  <a:txBody>
                    <a:bodyPr/>
                    <a:lstStyle/>
                    <a:p>
                      <a:pPr algn="ctr"/>
                      <a:r>
                        <a:rPr lang="en-US" dirty="0" smtClean="0"/>
                        <a:t>Data</a:t>
                      </a:r>
                      <a:r>
                        <a:rPr lang="en-US" baseline="0" dirty="0" smtClean="0"/>
                        <a:t> Capture</a:t>
                      </a:r>
                      <a:endParaRPr lang="en-US" dirty="0"/>
                    </a:p>
                  </a:txBody>
                  <a:tcPr/>
                </a:tc>
                <a:tc>
                  <a:txBody>
                    <a:bodyPr/>
                    <a:lstStyle/>
                    <a:p>
                      <a:pPr algn="ctr"/>
                      <a:r>
                        <a:rPr lang="en-US" dirty="0" smtClean="0"/>
                        <a:t>Data Integration</a:t>
                      </a:r>
                      <a:endParaRPr lang="en-US" dirty="0"/>
                    </a:p>
                  </a:txBody>
                  <a:tcPr/>
                </a:tc>
                <a:tc>
                  <a:txBody>
                    <a:bodyPr/>
                    <a:lstStyle/>
                    <a:p>
                      <a:pPr algn="ctr"/>
                      <a:r>
                        <a:rPr lang="en-US" dirty="0" smtClean="0"/>
                        <a:t>Data Delivery</a:t>
                      </a:r>
                      <a:endParaRPr lang="en-US" dirty="0"/>
                    </a:p>
                  </a:txBody>
                  <a:tcPr/>
                </a:tc>
                <a:extLst>
                  <a:ext uri="{0D108BD9-81ED-4DB2-BD59-A6C34878D82A}">
                    <a16:rowId xmlns:a16="http://schemas.microsoft.com/office/drawing/2014/main" xmlns="" val="10001"/>
                  </a:ext>
                </a:extLst>
              </a:tr>
              <a:tr h="420094">
                <a:tc>
                  <a:txBody>
                    <a:bodyPr/>
                    <a:lstStyle/>
                    <a:p>
                      <a:pPr algn="ctr"/>
                      <a:r>
                        <a:rPr lang="en-US" dirty="0" smtClean="0"/>
                        <a:t>Departmental</a:t>
                      </a:r>
                      <a:endParaRPr lang="en-US" dirty="0"/>
                    </a:p>
                  </a:txBody>
                  <a:tcPr/>
                </a:tc>
                <a:tc>
                  <a:txBody>
                    <a:bodyPr/>
                    <a:lstStyle/>
                    <a:p>
                      <a:pPr algn="ctr"/>
                      <a:r>
                        <a:rPr lang="en-US" dirty="0" smtClean="0"/>
                        <a:t>Enterprise</a:t>
                      </a:r>
                      <a:r>
                        <a:rPr lang="en-US" baseline="0" dirty="0" smtClean="0"/>
                        <a:t> Wide</a:t>
                      </a:r>
                      <a:endParaRPr lang="en-US" dirty="0"/>
                    </a:p>
                  </a:txBody>
                  <a:tcPr/>
                </a:tc>
                <a:tc>
                  <a:txBody>
                    <a:bodyPr/>
                    <a:lstStyle/>
                    <a:p>
                      <a:pPr algn="ctr"/>
                      <a:r>
                        <a:rPr lang="en-US" dirty="0" smtClean="0"/>
                        <a:t>Demand Driven</a:t>
                      </a:r>
                      <a:endParaRPr lang="en-US" dirty="0"/>
                    </a:p>
                  </a:txBody>
                  <a:tcPr/>
                </a:tc>
                <a:extLst>
                  <a:ext uri="{0D108BD9-81ED-4DB2-BD59-A6C34878D82A}">
                    <a16:rowId xmlns:a16="http://schemas.microsoft.com/office/drawing/2014/main" xmlns="" val="10002"/>
                  </a:ext>
                </a:extLst>
              </a:tr>
              <a:tr h="431169">
                <a:tc>
                  <a:txBody>
                    <a:bodyPr/>
                    <a:lstStyle/>
                    <a:p>
                      <a:pPr algn="ctr"/>
                      <a:r>
                        <a:rPr lang="en-US" dirty="0" smtClean="0"/>
                        <a:t>Transactional Processing</a:t>
                      </a:r>
                      <a:endParaRPr lang="en-US" dirty="0"/>
                    </a:p>
                  </a:txBody>
                  <a:tcPr/>
                </a:tc>
                <a:tc>
                  <a:txBody>
                    <a:bodyPr/>
                    <a:lstStyle/>
                    <a:p>
                      <a:pPr algn="ctr"/>
                      <a:r>
                        <a:rPr lang="en-US" dirty="0" smtClean="0"/>
                        <a:t>Integration Historization</a:t>
                      </a:r>
                      <a:endParaRPr lang="en-US" dirty="0"/>
                    </a:p>
                  </a:txBody>
                  <a:tcPr/>
                </a:tc>
                <a:tc>
                  <a:txBody>
                    <a:bodyPr/>
                    <a:lstStyle/>
                    <a:p>
                      <a:pPr algn="ctr"/>
                      <a:r>
                        <a:rPr lang="en-US" dirty="0" smtClean="0"/>
                        <a:t>Online Analytical Processing</a:t>
                      </a:r>
                      <a:endParaRPr lang="en-US" dirty="0"/>
                    </a:p>
                  </a:txBody>
                  <a:tcPr/>
                </a:tc>
                <a:extLst>
                  <a:ext uri="{0D108BD9-81ED-4DB2-BD59-A6C34878D82A}">
                    <a16:rowId xmlns:a16="http://schemas.microsoft.com/office/drawing/2014/main" xmlns="" val="10003"/>
                  </a:ext>
                </a:extLst>
              </a:tr>
              <a:tr h="420094">
                <a:tc>
                  <a:txBody>
                    <a:bodyPr/>
                    <a:lstStyle/>
                    <a:p>
                      <a:pPr algn="ctr"/>
                      <a:r>
                        <a:rPr lang="en-US" dirty="0" smtClean="0"/>
                        <a:t>Business Function</a:t>
                      </a:r>
                      <a:endParaRPr lang="en-US" dirty="0"/>
                    </a:p>
                  </a:txBody>
                  <a:tcPr/>
                </a:tc>
                <a:tc>
                  <a:txBody>
                    <a:bodyPr/>
                    <a:lstStyle/>
                    <a:p>
                      <a:pPr algn="ctr"/>
                      <a:r>
                        <a:rPr lang="en-US" dirty="0" smtClean="0"/>
                        <a:t>Core Business</a:t>
                      </a:r>
                      <a:r>
                        <a:rPr lang="en-US" baseline="0" dirty="0" smtClean="0"/>
                        <a:t> Concept</a:t>
                      </a:r>
                      <a:endParaRPr lang="en-US" dirty="0"/>
                    </a:p>
                  </a:txBody>
                  <a:tcPr/>
                </a:tc>
                <a:tc>
                  <a:txBody>
                    <a:bodyPr/>
                    <a:lstStyle/>
                    <a:p>
                      <a:pPr algn="ctr"/>
                      <a:r>
                        <a:rPr lang="en-US" dirty="0" smtClean="0"/>
                        <a:t>Fact Based Analysis</a:t>
                      </a:r>
                      <a:endParaRPr lang="en-US" dirty="0"/>
                    </a:p>
                  </a:txBody>
                  <a:tcPr/>
                </a:tc>
                <a:extLst>
                  <a:ext uri="{0D108BD9-81ED-4DB2-BD59-A6C34878D82A}">
                    <a16:rowId xmlns:a16="http://schemas.microsoft.com/office/drawing/2014/main" xmlns="" val="10004"/>
                  </a:ext>
                </a:extLst>
              </a:tr>
              <a:tr h="420094">
                <a:tc>
                  <a:txBody>
                    <a:bodyPr/>
                    <a:lstStyle/>
                    <a:p>
                      <a:pPr algn="ctr"/>
                      <a:r>
                        <a:rPr lang="en-US" dirty="0" smtClean="0"/>
                        <a:t>Accuracy</a:t>
                      </a:r>
                      <a:endParaRPr lang="en-US" dirty="0"/>
                    </a:p>
                  </a:txBody>
                  <a:tcPr/>
                </a:tc>
                <a:tc>
                  <a:txBody>
                    <a:bodyPr/>
                    <a:lstStyle/>
                    <a:p>
                      <a:pPr algn="ctr"/>
                      <a:r>
                        <a:rPr lang="en-US" dirty="0" smtClean="0"/>
                        <a:t>Completeness</a:t>
                      </a:r>
                      <a:endParaRPr lang="en-US" dirty="0"/>
                    </a:p>
                  </a:txBody>
                  <a:tcPr/>
                </a:tc>
                <a:tc>
                  <a:txBody>
                    <a:bodyPr/>
                    <a:lstStyle/>
                    <a:p>
                      <a:pPr algn="ctr"/>
                      <a:r>
                        <a:rPr lang="en-US" dirty="0" smtClean="0"/>
                        <a:t>Flexibility</a:t>
                      </a:r>
                      <a:endParaRPr lang="en-US" dirty="0"/>
                    </a:p>
                  </a:txBody>
                  <a:tcPr/>
                </a:tc>
                <a:extLst>
                  <a:ext uri="{0D108BD9-81ED-4DB2-BD59-A6C34878D82A}">
                    <a16:rowId xmlns:a16="http://schemas.microsoft.com/office/drawing/2014/main" xmlns="" val="10005"/>
                  </a:ext>
                </a:extLst>
              </a:tr>
              <a:tr h="420094">
                <a:tc>
                  <a:txBody>
                    <a:bodyPr/>
                    <a:lstStyle/>
                    <a:p>
                      <a:pPr algn="ctr"/>
                      <a:r>
                        <a:rPr lang="en-US" dirty="0" smtClean="0"/>
                        <a:t>Speed</a:t>
                      </a:r>
                      <a:endParaRPr lang="en-US" dirty="0"/>
                    </a:p>
                  </a:txBody>
                  <a:tcPr/>
                </a:tc>
                <a:tc>
                  <a:txBody>
                    <a:bodyPr/>
                    <a:lstStyle/>
                    <a:p>
                      <a:pPr algn="ctr"/>
                      <a:r>
                        <a:rPr lang="en-US" dirty="0" smtClean="0"/>
                        <a:t>Auditability</a:t>
                      </a:r>
                      <a:endParaRPr lang="en-US" dirty="0"/>
                    </a:p>
                  </a:txBody>
                  <a:tcPr/>
                </a:tc>
                <a:tc>
                  <a:txBody>
                    <a:bodyPr/>
                    <a:lstStyle/>
                    <a:p>
                      <a:pPr algn="ctr"/>
                      <a:r>
                        <a:rPr lang="en-US" dirty="0" smtClean="0"/>
                        <a:t>Usability</a:t>
                      </a:r>
                      <a:endParaRPr lang="en-US" dirty="0"/>
                    </a:p>
                  </a:txBody>
                  <a:tcPr/>
                </a:tc>
                <a:extLst>
                  <a:ext uri="{0D108BD9-81ED-4DB2-BD59-A6C34878D82A}">
                    <a16:rowId xmlns:a16="http://schemas.microsoft.com/office/drawing/2014/main" xmlns="" val="10006"/>
                  </a:ext>
                </a:extLst>
              </a:tr>
              <a:tr h="420094">
                <a:tc>
                  <a:txBody>
                    <a:bodyPr/>
                    <a:lstStyle/>
                    <a:p>
                      <a:pPr algn="ctr"/>
                      <a:r>
                        <a:rPr lang="en-US" dirty="0" smtClean="0"/>
                        <a:t>System</a:t>
                      </a:r>
                      <a:r>
                        <a:rPr lang="en-US" baseline="0" dirty="0" smtClean="0"/>
                        <a:t> of Record</a:t>
                      </a:r>
                      <a:endParaRPr lang="en-US" dirty="0"/>
                    </a:p>
                  </a:txBody>
                  <a:tcPr/>
                </a:tc>
                <a:tc>
                  <a:txBody>
                    <a:bodyPr/>
                    <a:lstStyle/>
                    <a:p>
                      <a:pPr algn="ctr"/>
                      <a:r>
                        <a:rPr lang="en-US" dirty="0" smtClean="0"/>
                        <a:t>All Data All Time</a:t>
                      </a:r>
                      <a:endParaRPr lang="en-US" dirty="0"/>
                    </a:p>
                  </a:txBody>
                  <a:tcPr/>
                </a:tc>
                <a:tc>
                  <a:txBody>
                    <a:bodyPr/>
                    <a:lstStyle/>
                    <a:p>
                      <a:pPr algn="ctr"/>
                      <a:r>
                        <a:rPr lang="en-US" dirty="0" smtClean="0"/>
                        <a:t>Right Data Right</a:t>
                      </a:r>
                      <a:r>
                        <a:rPr lang="en-US" baseline="0" dirty="0" smtClean="0"/>
                        <a:t> Time</a:t>
                      </a:r>
                      <a:endParaRPr lang="en-US" dirty="0"/>
                    </a:p>
                  </a:txBody>
                  <a:tcPr/>
                </a:tc>
                <a:extLst>
                  <a:ext uri="{0D108BD9-81ED-4DB2-BD59-A6C34878D82A}">
                    <a16:rowId xmlns:a16="http://schemas.microsoft.com/office/drawing/2014/main" xmlns="" val="10007"/>
                  </a:ext>
                </a:extLst>
              </a:tr>
              <a:tr h="420094">
                <a:tc>
                  <a:txBody>
                    <a:bodyPr/>
                    <a:lstStyle/>
                    <a:p>
                      <a:pPr algn="ctr"/>
                      <a:r>
                        <a:rPr lang="en-US" dirty="0" smtClean="0"/>
                        <a:t>Business</a:t>
                      </a:r>
                      <a:r>
                        <a:rPr lang="en-US" baseline="0" dirty="0" smtClean="0"/>
                        <a:t> Operations</a:t>
                      </a:r>
                      <a:endParaRPr lang="en-US" dirty="0"/>
                    </a:p>
                  </a:txBody>
                  <a:tcPr/>
                </a:tc>
                <a:tc>
                  <a:txBody>
                    <a:bodyPr/>
                    <a:lstStyle/>
                    <a:p>
                      <a:pPr algn="ctr"/>
                      <a:r>
                        <a:rPr lang="en-US" dirty="0" smtClean="0"/>
                        <a:t>Enterprise Knowledge</a:t>
                      </a:r>
                      <a:endParaRPr lang="en-US" dirty="0"/>
                    </a:p>
                  </a:txBody>
                  <a:tcPr/>
                </a:tc>
                <a:tc>
                  <a:txBody>
                    <a:bodyPr/>
                    <a:lstStyle/>
                    <a:p>
                      <a:pPr algn="ctr"/>
                      <a:r>
                        <a:rPr lang="en-US" dirty="0" smtClean="0"/>
                        <a:t>Specific Analytics</a:t>
                      </a:r>
                      <a:endParaRPr lang="en-US" dirty="0"/>
                    </a:p>
                  </a:txBody>
                  <a:tcPr/>
                </a:tc>
                <a:extLst>
                  <a:ext uri="{0D108BD9-81ED-4DB2-BD59-A6C34878D82A}">
                    <a16:rowId xmlns:a16="http://schemas.microsoft.com/office/drawing/2014/main" xmlns="" val="10008"/>
                  </a:ext>
                </a:extLst>
              </a:tr>
              <a:tr h="420094">
                <a:tc>
                  <a:txBody>
                    <a:bodyPr/>
                    <a:lstStyle/>
                    <a:p>
                      <a:pPr algn="ctr"/>
                      <a:r>
                        <a:rPr lang="en-US" dirty="0" smtClean="0"/>
                        <a:t>Capture</a:t>
                      </a:r>
                      <a:r>
                        <a:rPr lang="en-US" baseline="0" dirty="0" smtClean="0"/>
                        <a:t> and Log</a:t>
                      </a:r>
                      <a:endParaRPr lang="en-US" dirty="0"/>
                    </a:p>
                  </a:txBody>
                  <a:tcPr/>
                </a:tc>
                <a:tc>
                  <a:txBody>
                    <a:bodyPr/>
                    <a:lstStyle/>
                    <a:p>
                      <a:pPr algn="ctr"/>
                      <a:r>
                        <a:rPr lang="en-US" dirty="0" smtClean="0"/>
                        <a:t>Historize and Time Slice</a:t>
                      </a:r>
                      <a:endParaRPr lang="en-US" dirty="0"/>
                    </a:p>
                  </a:txBody>
                  <a:tcPr/>
                </a:tc>
                <a:tc>
                  <a:txBody>
                    <a:bodyPr/>
                    <a:lstStyle/>
                    <a:p>
                      <a:pPr algn="ctr"/>
                      <a:r>
                        <a:rPr lang="en-US" dirty="0" smtClean="0"/>
                        <a:t>Prepare and Deliver</a:t>
                      </a:r>
                      <a:endParaRPr lang="en-US" dirty="0"/>
                    </a:p>
                  </a:txBody>
                  <a:tcPr/>
                </a:tc>
                <a:extLst>
                  <a:ext uri="{0D108BD9-81ED-4DB2-BD59-A6C34878D82A}">
                    <a16:rowId xmlns:a16="http://schemas.microsoft.com/office/drawing/2014/main" xmlns="" val="10009"/>
                  </a:ext>
                </a:extLst>
              </a:tr>
              <a:tr h="420094">
                <a:tc>
                  <a:txBody>
                    <a:bodyPr/>
                    <a:lstStyle/>
                    <a:p>
                      <a:pPr algn="ctr"/>
                      <a:r>
                        <a:rPr lang="en-US" dirty="0" smtClean="0"/>
                        <a:t>Running of Operations</a:t>
                      </a:r>
                      <a:endParaRPr lang="en-US" dirty="0"/>
                    </a:p>
                  </a:txBody>
                  <a:tcPr/>
                </a:tc>
                <a:tc>
                  <a:txBody>
                    <a:bodyPr/>
                    <a:lstStyle/>
                    <a:p>
                      <a:pPr algn="ctr"/>
                      <a:r>
                        <a:rPr lang="en-US" dirty="0" smtClean="0"/>
                        <a:t>All Data</a:t>
                      </a:r>
                      <a:r>
                        <a:rPr lang="en-US" baseline="0" dirty="0" smtClean="0"/>
                        <a:t> Over Time</a:t>
                      </a:r>
                      <a:endParaRPr lang="en-US" dirty="0"/>
                    </a:p>
                  </a:txBody>
                  <a:tcPr/>
                </a:tc>
                <a:tc>
                  <a:txBody>
                    <a:bodyPr/>
                    <a:lstStyle/>
                    <a:p>
                      <a:pPr algn="ctr"/>
                      <a:r>
                        <a:rPr lang="en-US" dirty="0" smtClean="0"/>
                        <a:t>Presentation and Analysis</a:t>
                      </a:r>
                      <a:endParaRPr lang="en-US" dirty="0"/>
                    </a:p>
                  </a:txBody>
                  <a:tcPr/>
                </a:tc>
                <a:extLst>
                  <a:ext uri="{0D108BD9-81ED-4DB2-BD59-A6C34878D82A}">
                    <a16:rowId xmlns:a16="http://schemas.microsoft.com/office/drawing/2014/main" xmlns="" val="10010"/>
                  </a:ext>
                </a:extLst>
              </a:tr>
              <a:tr h="362584">
                <a:tc>
                  <a:txBody>
                    <a:bodyPr/>
                    <a:lstStyle/>
                    <a:p>
                      <a:pPr algn="ctr"/>
                      <a:r>
                        <a:rPr lang="en-US" dirty="0" smtClean="0"/>
                        <a:t>Firm</a:t>
                      </a:r>
                      <a:endParaRPr lang="en-US" dirty="0"/>
                    </a:p>
                  </a:txBody>
                  <a:tcPr/>
                </a:tc>
                <a:tc>
                  <a:txBody>
                    <a:bodyPr/>
                    <a:lstStyle/>
                    <a:p>
                      <a:pPr algn="ctr"/>
                      <a:r>
                        <a:rPr lang="en-US" dirty="0" smtClean="0"/>
                        <a:t>Agility</a:t>
                      </a:r>
                      <a:endParaRPr lang="en-US" dirty="0"/>
                    </a:p>
                  </a:txBody>
                  <a:tcPr/>
                </a:tc>
                <a:tc>
                  <a:txBody>
                    <a:bodyPr/>
                    <a:lstStyle/>
                    <a:p>
                      <a:pPr algn="ctr"/>
                      <a:r>
                        <a:rPr lang="en-US" dirty="0" smtClean="0"/>
                        <a:t>Respond and Deliver</a:t>
                      </a:r>
                      <a:endParaRPr lang="en-US" dirty="0"/>
                    </a:p>
                  </a:txBody>
                  <a:tcPr/>
                </a:tc>
                <a:extLst>
                  <a:ext uri="{0D108BD9-81ED-4DB2-BD59-A6C34878D82A}">
                    <a16:rowId xmlns:a16="http://schemas.microsoft.com/office/drawing/2014/main" xmlns="" val="10011"/>
                  </a:ext>
                </a:extLst>
              </a:tr>
            </a:tbl>
          </a:graphicData>
        </a:graphic>
      </p:graphicFrame>
      <p:sp>
        <p:nvSpPr>
          <p:cNvPr id="5" name="Rectangle 4"/>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3"/>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730097" y="6499076"/>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
        <p:nvSpPr>
          <p:cNvPr id="4" name="Rectangle 3"/>
          <p:cNvSpPr/>
          <p:nvPr/>
        </p:nvSpPr>
        <p:spPr>
          <a:xfrm>
            <a:off x="13" y="6268353"/>
            <a:ext cx="11954578" cy="276999"/>
          </a:xfrm>
          <a:prstGeom prst="rect">
            <a:avLst/>
          </a:prstGeom>
        </p:spPr>
        <p:txBody>
          <a:bodyPr wrap="square">
            <a:spAutoFit/>
          </a:bodyPr>
          <a:lstStyle/>
          <a:p>
            <a:r>
              <a:rPr lang="en-US" sz="1200" dirty="0" smtClean="0"/>
              <a:t>Hultgren</a:t>
            </a:r>
            <a:r>
              <a:rPr lang="en-US" sz="1200" dirty="0"/>
              <a:t>, Hans (2014-03-22). Modeling the Agile Data Warehouse with Data Vault (Kindle Location 699). New Hamilton. Kindle Edition. </a:t>
            </a:r>
          </a:p>
        </p:txBody>
      </p:sp>
      <p:grpSp>
        <p:nvGrpSpPr>
          <p:cNvPr id="15" name="Group 14"/>
          <p:cNvGrpSpPr/>
          <p:nvPr/>
        </p:nvGrpSpPr>
        <p:grpSpPr>
          <a:xfrm>
            <a:off x="808523" y="1711694"/>
            <a:ext cx="10642332" cy="2851510"/>
            <a:chOff x="808523" y="1711694"/>
            <a:chExt cx="10642332" cy="2851510"/>
          </a:xfrm>
        </p:grpSpPr>
        <p:sp>
          <p:nvSpPr>
            <p:cNvPr id="9" name="Rectangle 8"/>
            <p:cNvSpPr/>
            <p:nvPr/>
          </p:nvSpPr>
          <p:spPr>
            <a:xfrm>
              <a:off x="808523" y="1711695"/>
              <a:ext cx="2502568" cy="3080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833485" y="1711694"/>
              <a:ext cx="2502568" cy="3080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8948287" y="1713297"/>
              <a:ext cx="2502568" cy="3080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808523" y="4253593"/>
              <a:ext cx="2502568" cy="308009"/>
            </a:xfrm>
            <a:prstGeom prst="rect">
              <a:avLst/>
            </a:prstGeom>
            <a:noFill/>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12"/>
            <p:cNvSpPr/>
            <p:nvPr/>
          </p:nvSpPr>
          <p:spPr>
            <a:xfrm>
              <a:off x="4833485" y="4253592"/>
              <a:ext cx="2502568" cy="308009"/>
            </a:xfrm>
            <a:prstGeom prst="rect">
              <a:avLst/>
            </a:prstGeom>
            <a:noFill/>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Rectangle 13"/>
            <p:cNvSpPr/>
            <p:nvPr/>
          </p:nvSpPr>
          <p:spPr>
            <a:xfrm>
              <a:off x="8948287" y="4255195"/>
              <a:ext cx="2502568" cy="308009"/>
            </a:xfrm>
            <a:prstGeom prst="rect">
              <a:avLst/>
            </a:prstGeom>
            <a:noFill/>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56202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Data Vault – The Hub</a:t>
            </a:r>
            <a:endParaRPr lang="en-US" sz="4000" dirty="0">
              <a:solidFill>
                <a:srgbClr val="00B0F0"/>
              </a:solidFill>
            </a:endParaRPr>
          </a:p>
        </p:txBody>
      </p:sp>
      <p:sp>
        <p:nvSpPr>
          <p:cNvPr id="3" name="Content Placeholder 2"/>
          <p:cNvSpPr>
            <a:spLocks noGrp="1"/>
          </p:cNvSpPr>
          <p:nvPr>
            <p:ph idx="1"/>
          </p:nvPr>
        </p:nvSpPr>
        <p:spPr>
          <a:xfrm>
            <a:off x="525641" y="1422888"/>
            <a:ext cx="10972800" cy="4531894"/>
          </a:xfrm>
        </p:spPr>
        <p:txBody>
          <a:bodyPr>
            <a:noAutofit/>
          </a:bodyPr>
          <a:lstStyle/>
          <a:p>
            <a:pPr marL="0" indent="0">
              <a:buNone/>
            </a:pPr>
            <a:r>
              <a:rPr lang="en-US" sz="2200" dirty="0"/>
              <a:t>The </a:t>
            </a:r>
            <a:r>
              <a:rPr lang="en-US" sz="2200" b="1" dirty="0"/>
              <a:t>Hub</a:t>
            </a:r>
            <a:r>
              <a:rPr lang="en-US" sz="2200" dirty="0"/>
              <a:t> represents a Core Business Concept such as Customer, Vendor, Sale or Product. The Hub table is formed around the Business Key of this concept and is established the first time a new instance of that business key is introduced to the EDW. </a:t>
            </a:r>
            <a:endParaRPr lang="en-US" sz="2200" dirty="0" smtClean="0"/>
          </a:p>
          <a:p>
            <a:pPr marL="0" indent="0">
              <a:buNone/>
            </a:pPr>
            <a:endParaRPr lang="en-US" sz="2200" dirty="0" smtClean="0"/>
          </a:p>
          <a:p>
            <a:pPr marL="0" indent="0">
              <a:buNone/>
            </a:pPr>
            <a:r>
              <a:rPr lang="en-US" sz="2200" dirty="0" smtClean="0"/>
              <a:t>A </a:t>
            </a:r>
            <a:r>
              <a:rPr lang="en-US" sz="2200" dirty="0"/>
              <a:t>Hub may require a multiple part key to assure an enterprise wide unique key however the cardinality of the Hub must be 1: 1 with a single instance of the business concept. </a:t>
            </a:r>
            <a:endParaRPr lang="en-US" sz="2200" dirty="0" smtClean="0"/>
          </a:p>
          <a:p>
            <a:pPr marL="0" indent="0">
              <a:buNone/>
            </a:pPr>
            <a:endParaRPr lang="en-US" sz="2200" dirty="0" smtClean="0"/>
          </a:p>
          <a:p>
            <a:pPr marL="0" indent="0">
              <a:buNone/>
            </a:pPr>
            <a:r>
              <a:rPr lang="en-US" sz="2200" dirty="0" smtClean="0"/>
              <a:t>The </a:t>
            </a:r>
            <a:r>
              <a:rPr lang="en-US" sz="2200" dirty="0"/>
              <a:t>Hub </a:t>
            </a:r>
            <a:r>
              <a:rPr lang="en-US" sz="2200" b="1" u="sng" dirty="0"/>
              <a:t>contains no descriptive information and contains no </a:t>
            </a:r>
            <a:r>
              <a:rPr lang="en-US" sz="2200" b="1" u="sng" dirty="0" smtClean="0"/>
              <a:t>FKs.</a:t>
            </a:r>
            <a:r>
              <a:rPr lang="en-US" sz="2200" dirty="0" smtClean="0"/>
              <a:t>  The </a:t>
            </a:r>
            <a:r>
              <a:rPr lang="en-US" sz="2200" dirty="0"/>
              <a:t>Hub consists of the </a:t>
            </a:r>
            <a:r>
              <a:rPr lang="en-US" sz="2200" dirty="0">
                <a:solidFill>
                  <a:schemeClr val="accent6"/>
                </a:solidFill>
              </a:rPr>
              <a:t>business key only</a:t>
            </a:r>
            <a:r>
              <a:rPr lang="en-US" sz="2200" dirty="0"/>
              <a:t>, with a data warehouse sequence id, a load date/ time stamp and a record source</a:t>
            </a:r>
            <a:r>
              <a:rPr lang="en-US" sz="2200" dirty="0" smtClean="0"/>
              <a:t>.</a:t>
            </a:r>
            <a:endParaRPr lang="en-US" sz="2200" dirty="0"/>
          </a:p>
        </p:txBody>
      </p:sp>
      <p:sp>
        <p:nvSpPr>
          <p:cNvPr id="4" name="TextBox 3"/>
          <p:cNvSpPr txBox="1"/>
          <p:nvPr/>
        </p:nvSpPr>
        <p:spPr>
          <a:xfrm>
            <a:off x="134755" y="5582653"/>
            <a:ext cx="11447646" cy="646331"/>
          </a:xfrm>
          <a:prstGeom prst="rect">
            <a:avLst/>
          </a:prstGeom>
          <a:noFill/>
        </p:spPr>
        <p:txBody>
          <a:bodyPr wrap="square" rtlCol="0">
            <a:spAutoFit/>
          </a:bodyPr>
          <a:lstStyle/>
          <a:p>
            <a:r>
              <a:rPr lang="en-US"/>
              <a:t>Hultgren, Hans (2014-03-22). Modeling the Agile Data Warehouse with Data Vault (Kindle Locations 1003-1008). New Hamilton. Kindle Edition. </a:t>
            </a:r>
            <a:endParaRPr lang="en-US" dirty="0"/>
          </a:p>
        </p:txBody>
      </p:sp>
      <p:sp>
        <p:nvSpPr>
          <p:cNvPr id="5" name="Rectangle 4"/>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3"/>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717278" y="6486257"/>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698451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Data Vault – The Link</a:t>
            </a:r>
            <a:endParaRPr lang="en-US" sz="4000" dirty="0">
              <a:solidFill>
                <a:srgbClr val="00B0F0"/>
              </a:solidFill>
            </a:endParaRPr>
          </a:p>
        </p:txBody>
      </p:sp>
      <p:sp>
        <p:nvSpPr>
          <p:cNvPr id="3" name="Content Placeholder 2"/>
          <p:cNvSpPr>
            <a:spLocks noGrp="1"/>
          </p:cNvSpPr>
          <p:nvPr>
            <p:ph idx="1"/>
          </p:nvPr>
        </p:nvSpPr>
        <p:spPr>
          <a:xfrm>
            <a:off x="602562" y="1422888"/>
            <a:ext cx="10972800" cy="4657022"/>
          </a:xfrm>
        </p:spPr>
        <p:txBody>
          <a:bodyPr>
            <a:noAutofit/>
          </a:bodyPr>
          <a:lstStyle/>
          <a:p>
            <a:pPr marL="0" indent="0">
              <a:buNone/>
            </a:pPr>
            <a:r>
              <a:rPr lang="en-US" sz="2400" dirty="0"/>
              <a:t>The </a:t>
            </a:r>
            <a:r>
              <a:rPr lang="en-US" sz="2400" b="1" dirty="0"/>
              <a:t>Link</a:t>
            </a:r>
            <a:r>
              <a:rPr lang="en-US" sz="2400" dirty="0"/>
              <a:t> construct is used to represent all relationships in a data vault model. Each Link is based on a </a:t>
            </a:r>
            <a:r>
              <a:rPr lang="en-US" sz="2400" b="1" u="sng" dirty="0"/>
              <a:t>unique, specific, natural business relationship</a:t>
            </a:r>
            <a:r>
              <a:rPr lang="en-US" sz="2400" dirty="0"/>
              <a:t>. In this way the Link is very much like a Hub. It captures only the existence of a relationship the same way that a Hub captures the existence of a business key</a:t>
            </a:r>
            <a:r>
              <a:rPr lang="en-US" sz="2400" dirty="0" smtClean="0"/>
              <a:t>.</a:t>
            </a:r>
          </a:p>
          <a:p>
            <a:pPr marL="0" indent="0">
              <a:buNone/>
            </a:pPr>
            <a:endParaRPr lang="en-US" sz="2400" dirty="0"/>
          </a:p>
          <a:p>
            <a:pPr marL="0" indent="0">
              <a:buNone/>
            </a:pPr>
            <a:r>
              <a:rPr lang="en-US" sz="2400" dirty="0"/>
              <a:t>The Link </a:t>
            </a:r>
            <a:r>
              <a:rPr lang="en-US" sz="2400" b="1" dirty="0"/>
              <a:t>contains no descriptive information</a:t>
            </a:r>
            <a:r>
              <a:rPr lang="en-US" sz="2400" dirty="0"/>
              <a:t> and </a:t>
            </a:r>
            <a:r>
              <a:rPr lang="en-US" sz="2400" b="1" dirty="0"/>
              <a:t>does not have its own Business Key</a:t>
            </a:r>
            <a:r>
              <a:rPr lang="en-US" sz="2400" dirty="0"/>
              <a:t>. The </a:t>
            </a:r>
            <a:r>
              <a:rPr lang="en-US" sz="2400" dirty="0" smtClean="0"/>
              <a:t>Link </a:t>
            </a:r>
            <a:r>
              <a:rPr lang="en-US" sz="2400" dirty="0"/>
              <a:t>consists of the sequence ids of the concepts it is relating, with a warehouse machine Link sequence id, a load date/ time stamp and a record source. The Link captures the first time this relationship was seen in the data warehouse. So any subsequent references to the same keyed relationship will be ignored by the Link</a:t>
            </a:r>
            <a:r>
              <a:rPr lang="en-US" sz="2400" dirty="0" smtClean="0"/>
              <a:t>.</a:t>
            </a:r>
            <a:endParaRPr lang="en-US" sz="2400" dirty="0"/>
          </a:p>
        </p:txBody>
      </p:sp>
      <p:sp>
        <p:nvSpPr>
          <p:cNvPr id="4" name="TextBox 3"/>
          <p:cNvSpPr txBox="1"/>
          <p:nvPr/>
        </p:nvSpPr>
        <p:spPr>
          <a:xfrm>
            <a:off x="615382" y="5755605"/>
            <a:ext cx="11348185" cy="923330"/>
          </a:xfrm>
          <a:prstGeom prst="rect">
            <a:avLst/>
          </a:prstGeom>
          <a:noFill/>
        </p:spPr>
        <p:txBody>
          <a:bodyPr wrap="square" rtlCol="0">
            <a:spAutoFit/>
          </a:bodyPr>
          <a:lstStyle/>
          <a:p>
            <a:r>
              <a:rPr lang="en-US" dirty="0"/>
              <a:t>Hultgren, Hans (2014-03-22). Modeling the Agile Data Warehouse with Data Vault (Kindle Locations 1107-1109). New Hamilton. Kindle Edition. </a:t>
            </a:r>
          </a:p>
          <a:p>
            <a:endParaRPr lang="en-US" dirty="0"/>
          </a:p>
        </p:txBody>
      </p:sp>
      <p:sp>
        <p:nvSpPr>
          <p:cNvPr id="5" name="Rectangle 4"/>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3"/>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704459" y="6473439"/>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1557383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2" y="730678"/>
            <a:ext cx="10972800" cy="609600"/>
          </a:xfrm>
        </p:spPr>
        <p:txBody>
          <a:bodyPr>
            <a:normAutofit fontScale="90000"/>
          </a:bodyPr>
          <a:lstStyle/>
          <a:p>
            <a:r>
              <a:rPr lang="en-US" sz="4000" dirty="0" smtClean="0">
                <a:solidFill>
                  <a:srgbClr val="00B0F0"/>
                </a:solidFill>
              </a:rPr>
              <a:t>Data Vault – The Satellite</a:t>
            </a:r>
            <a:endParaRPr lang="en-US" sz="4000" dirty="0">
              <a:solidFill>
                <a:srgbClr val="00B0F0"/>
              </a:solidFill>
            </a:endParaRPr>
          </a:p>
        </p:txBody>
      </p:sp>
      <p:sp>
        <p:nvSpPr>
          <p:cNvPr id="3" name="Content Placeholder 2"/>
          <p:cNvSpPr>
            <a:spLocks noGrp="1"/>
          </p:cNvSpPr>
          <p:nvPr>
            <p:ph idx="1"/>
          </p:nvPr>
        </p:nvSpPr>
        <p:spPr>
          <a:xfrm>
            <a:off x="602562" y="1499800"/>
            <a:ext cx="10972800" cy="4657022"/>
          </a:xfrm>
        </p:spPr>
        <p:txBody>
          <a:bodyPr>
            <a:noAutofit/>
          </a:bodyPr>
          <a:lstStyle/>
          <a:p>
            <a:pPr marL="0" indent="0">
              <a:buNone/>
            </a:pPr>
            <a:r>
              <a:rPr lang="en-US" sz="1800" dirty="0"/>
              <a:t>The </a:t>
            </a:r>
            <a:r>
              <a:rPr lang="en-US" sz="1800" b="1" dirty="0"/>
              <a:t>Satellite</a:t>
            </a:r>
            <a:r>
              <a:rPr lang="en-US" sz="1800" dirty="0"/>
              <a:t> construct is perhaps the hardest working construct in data vault modeling. The Satellite tracks </a:t>
            </a:r>
            <a:r>
              <a:rPr lang="en-US" sz="1800" b="1" dirty="0"/>
              <a:t>all context and all time-slice history</a:t>
            </a:r>
            <a:r>
              <a:rPr lang="en-US" sz="1800" dirty="0"/>
              <a:t> in the data warehouse. </a:t>
            </a:r>
            <a:r>
              <a:rPr lang="en-US" sz="1800" dirty="0" smtClean="0"/>
              <a:t>The </a:t>
            </a:r>
            <a:r>
              <a:rPr lang="en-US" sz="1800" dirty="0"/>
              <a:t>Satellite </a:t>
            </a:r>
            <a:r>
              <a:rPr lang="en-US" sz="1800" b="1" u="sng" dirty="0"/>
              <a:t>contains all descriptive information for both core business concepts and their relationships</a:t>
            </a:r>
            <a:r>
              <a:rPr lang="en-US" sz="1800" u="sng" dirty="0" smtClean="0"/>
              <a:t>.</a:t>
            </a:r>
          </a:p>
          <a:p>
            <a:pPr marL="0" indent="0">
              <a:buNone/>
            </a:pPr>
            <a:endParaRPr lang="en-US" sz="1800" dirty="0"/>
          </a:p>
          <a:p>
            <a:pPr marL="0" indent="0">
              <a:buNone/>
            </a:pPr>
            <a:r>
              <a:rPr lang="en-US" sz="1800" dirty="0" smtClean="0"/>
              <a:t>The </a:t>
            </a:r>
            <a:r>
              <a:rPr lang="en-US" sz="1800" dirty="0"/>
              <a:t>Satellite does not have its own Business Key but manages all information and history concerning a Hub or Link by inheriting the Sequence ID from that Hub or Link. The two-part primary key for each Satellite is the </a:t>
            </a:r>
            <a:r>
              <a:rPr lang="en-US" sz="1800" b="1" dirty="0"/>
              <a:t>inherited Sequence ID plus the Date/ Time Stamp</a:t>
            </a:r>
            <a:r>
              <a:rPr lang="en-US" sz="1800" dirty="0"/>
              <a:t>. In this way the Satellite can track History in the same manner as a Type-2 Dimension (a Dimension designed to track history in the dimensional modeling approach). </a:t>
            </a:r>
            <a:endParaRPr lang="en-US" sz="1800" dirty="0" smtClean="0"/>
          </a:p>
          <a:p>
            <a:pPr marL="0" indent="0">
              <a:buNone/>
            </a:pPr>
            <a:endParaRPr lang="en-US" sz="1800" dirty="0" smtClean="0"/>
          </a:p>
          <a:p>
            <a:pPr marL="0" indent="0">
              <a:buNone/>
            </a:pPr>
            <a:r>
              <a:rPr lang="en-US" sz="1800" dirty="0" smtClean="0"/>
              <a:t>The </a:t>
            </a:r>
            <a:r>
              <a:rPr lang="en-US" sz="1800" dirty="0"/>
              <a:t>Satellite is the only construct in data vault modeling that uses the Date/ Time Stamp as part of the key. For this reason it is the only construct in data vault modeling capable of tracking history. The Satellite consists of the Sequence ID of the Hub or Link that it is describing, combined with a load date /time stamp to form a primary key, a record source and then a set of Context Attributes that depend on the Sequence ID</a:t>
            </a:r>
            <a:r>
              <a:rPr lang="en-US" sz="1800" dirty="0" smtClean="0"/>
              <a:t>.</a:t>
            </a:r>
            <a:endParaRPr lang="en-US" sz="1800" dirty="0"/>
          </a:p>
        </p:txBody>
      </p:sp>
      <p:sp>
        <p:nvSpPr>
          <p:cNvPr id="4" name="TextBox 3"/>
          <p:cNvSpPr txBox="1"/>
          <p:nvPr/>
        </p:nvSpPr>
        <p:spPr>
          <a:xfrm>
            <a:off x="615382" y="5755605"/>
            <a:ext cx="11348185" cy="923330"/>
          </a:xfrm>
          <a:prstGeom prst="rect">
            <a:avLst/>
          </a:prstGeom>
          <a:noFill/>
        </p:spPr>
        <p:txBody>
          <a:bodyPr wrap="square" rtlCol="0">
            <a:spAutoFit/>
          </a:bodyPr>
          <a:lstStyle/>
          <a:p>
            <a:r>
              <a:rPr lang="en-US" dirty="0"/>
              <a:t>Hultgren, Hans (2014-03-22). Modeling the Agile Data Warehouse with Data Vault (Kindle Locations 1337-1344). New Hamilton. Kindle Edition. </a:t>
            </a:r>
          </a:p>
          <a:p>
            <a:endParaRPr lang="en-US" dirty="0"/>
          </a:p>
        </p:txBody>
      </p:sp>
      <p:sp>
        <p:nvSpPr>
          <p:cNvPr id="5" name="Rectangle 4"/>
          <p:cNvSpPr/>
          <p:nvPr/>
        </p:nvSpPr>
        <p:spPr>
          <a:xfrm>
            <a:off x="-12818" y="-12818"/>
            <a:ext cx="12195175" cy="362826"/>
          </a:xfrm>
          <a:prstGeom prst="rect">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descr="Logo.png"/>
          <p:cNvPicPr>
            <a:picLocks noChangeAspect="1"/>
          </p:cNvPicPr>
          <p:nvPr/>
        </p:nvPicPr>
        <p:blipFill>
          <a:blip r:embed="rId3"/>
          <a:stretch>
            <a:fillRect/>
          </a:stretch>
        </p:blipFill>
        <p:spPr>
          <a:xfrm>
            <a:off x="551203" y="-12818"/>
            <a:ext cx="2281674" cy="750622"/>
          </a:xfrm>
          <a:prstGeom prst="rect">
            <a:avLst/>
          </a:prstGeom>
        </p:spPr>
      </p:pic>
      <p:sp>
        <p:nvSpPr>
          <p:cNvPr id="7" name="Rectangle 6"/>
          <p:cNvSpPr/>
          <p:nvPr/>
        </p:nvSpPr>
        <p:spPr>
          <a:xfrm>
            <a:off x="-25637" y="6358071"/>
            <a:ext cx="12221776" cy="5429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4691641" y="6460620"/>
            <a:ext cx="2452594" cy="307777"/>
          </a:xfrm>
          <a:prstGeom prst="rect">
            <a:avLst/>
          </a:prstGeom>
          <a:noFill/>
        </p:spPr>
        <p:txBody>
          <a:bodyPr wrap="none" rtlCol="0">
            <a:spAutoFit/>
          </a:bodyPr>
          <a:lstStyle/>
          <a:p>
            <a:pPr algn="ctr"/>
            <a:r>
              <a:rPr lang="en-US" sz="1400" dirty="0">
                <a:latin typeface="Segoe UI Light" panose="020B0502040204020203" pitchFamily="34" charset="0"/>
                <a:cs typeface="Segoe UI Light" panose="020B0502040204020203" pitchFamily="34" charset="0"/>
              </a:rPr>
              <a:t>Copyright 2014 Varigence, Inc.</a:t>
            </a:r>
          </a:p>
        </p:txBody>
      </p:sp>
    </p:spTree>
    <p:extLst>
      <p:ext uri="{BB962C8B-B14F-4D97-AF65-F5344CB8AC3E}">
        <p14:creationId xmlns:p14="http://schemas.microsoft.com/office/powerpoint/2010/main" val="4042163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7_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082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082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0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_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2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3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4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082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43287B633C174A8E13B3FFC8AAABE9" ma:contentTypeVersion="0" ma:contentTypeDescription="Create a new document." ma:contentTypeScope="" ma:versionID="352cbc382fb87de76ed95242a8b6ad75">
  <xsd:schema xmlns:xsd="http://www.w3.org/2001/XMLSchema" xmlns:xs="http://www.w3.org/2001/XMLSchema" xmlns:p="http://schemas.microsoft.com/office/2006/metadata/properties" targetNamespace="http://schemas.microsoft.com/office/2006/metadata/properties" ma:root="true" ma:fieldsID="b9e9647142c7097dfbc66697b2f1f2b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E8A3B9-69B4-4A95-825C-9E9BB9EDD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3E03928-ED15-4A86-A0B5-87C250121845}">
  <ds:schemaRefs>
    <ds:schemaRef ds:uri="http://schemas.microsoft.com/sharepoint/v3/contenttype/forms"/>
  </ds:schemaRefs>
</ds:datastoreItem>
</file>

<file path=customXml/itemProps3.xml><?xml version="1.0" encoding="utf-8"?>
<ds:datastoreItem xmlns:ds="http://schemas.openxmlformats.org/officeDocument/2006/customXml" ds:itemID="{61818797-5A8D-4E9B-AE34-C3B6E2B47CE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03.Create and Load a Staging Environment in One Hour</Template>
  <TotalTime>2466</TotalTime>
  <Words>1600</Words>
  <Application>Microsoft Office PowerPoint</Application>
  <PresentationFormat>Widescreen</PresentationFormat>
  <Paragraphs>278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19</vt:i4>
      </vt:variant>
      <vt:variant>
        <vt:lpstr>Slide Titles</vt:lpstr>
      </vt:variant>
      <vt:variant>
        <vt:i4>25</vt:i4>
      </vt:variant>
    </vt:vector>
  </HeadingPairs>
  <TitlesOfParts>
    <vt:vector size="48" baseType="lpstr">
      <vt:lpstr>Arial</vt:lpstr>
      <vt:lpstr>Calibri</vt:lpstr>
      <vt:lpstr>Segoe UI Light</vt:lpstr>
      <vt:lpstr>Times</vt:lpstr>
      <vt:lpstr>7_Presentation Template</vt:lpstr>
      <vt:lpstr>Varigence</vt:lpstr>
      <vt:lpstr>1_Presentation Template</vt:lpstr>
      <vt:lpstr>2_Presentation Template</vt:lpstr>
      <vt:lpstr>3_Presentation Template</vt:lpstr>
      <vt:lpstr>Presentation Template</vt:lpstr>
      <vt:lpstr>1_Varigence</vt:lpstr>
      <vt:lpstr>4_Presentation Template</vt:lpstr>
      <vt:lpstr>5_Presentation Template</vt:lpstr>
      <vt:lpstr>6_Presentation Template</vt:lpstr>
      <vt:lpstr>8_Presentation Template</vt:lpstr>
      <vt:lpstr>2_Varigence</vt:lpstr>
      <vt:lpstr>9_Presentation Template</vt:lpstr>
      <vt:lpstr>10_Presentation Template</vt:lpstr>
      <vt:lpstr>11_Presentation Template</vt:lpstr>
      <vt:lpstr>3_Varigence</vt:lpstr>
      <vt:lpstr>12_Presentation Template</vt:lpstr>
      <vt:lpstr>13_Presentation Template</vt:lpstr>
      <vt:lpstr>14_Presentation Template</vt:lpstr>
      <vt:lpstr>Auto-generate a Data Vault Series</vt:lpstr>
      <vt:lpstr>Auto-generate a Data Vault Series</vt:lpstr>
      <vt:lpstr>Product Overview</vt:lpstr>
      <vt:lpstr>High Level Overview Without Data Vault</vt:lpstr>
      <vt:lpstr>Why do we need Data Vault?</vt:lpstr>
      <vt:lpstr>Layer Analysis</vt:lpstr>
      <vt:lpstr>Data Vault – The Hub</vt:lpstr>
      <vt:lpstr>Data Vault – The Link</vt:lpstr>
      <vt:lpstr>Data Vault – The Satellite</vt:lpstr>
      <vt:lpstr>High Level Overview Without Data Vault</vt:lpstr>
      <vt:lpstr>High Level Overview</vt:lpstr>
      <vt:lpstr>Step 1, Analyze STEP 2, Review STEP 3, generate Model STEp 4, QUICK PREVIEW of PACKAGE GENERATION</vt:lpstr>
      <vt:lpstr>AdventureWorksLT Source</vt:lpstr>
      <vt:lpstr>Step 1, Analyze </vt:lpstr>
      <vt:lpstr>AdventureWorksLT Post Analyze</vt:lpstr>
      <vt:lpstr>Step 1, Analyze</vt:lpstr>
      <vt:lpstr>Step 2, Review</vt:lpstr>
      <vt:lpstr>Step 3, Generate</vt:lpstr>
      <vt:lpstr>Our Results</vt:lpstr>
      <vt:lpstr>Step 3, Generate MODEL</vt:lpstr>
      <vt:lpstr>STEp 4, QUICK PREVIEW of PACKAGE GENERATION</vt:lpstr>
      <vt:lpstr>Biml Resources</vt:lpstr>
      <vt:lpstr>PowerPoint Presentation</vt:lpstr>
      <vt:lpstr>Upcoming Events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Currie (Varigence Inc)</dc:creator>
  <cp:lastModifiedBy>Peter Avenant</cp:lastModifiedBy>
  <cp:revision>96</cp:revision>
  <dcterms:created xsi:type="dcterms:W3CDTF">2014-05-05T20:03:21Z</dcterms:created>
  <dcterms:modified xsi:type="dcterms:W3CDTF">2014-12-03T23:04:11Z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0x0101000043287B633C174A8E13B3FFC8AAABE9</vt:lpwstr>
  </property>
</Properties>
</file>